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5" r:id="rId4"/>
    <p:sldId id="258" r:id="rId6"/>
    <p:sldId id="260" r:id="rId7"/>
    <p:sldId id="281" r:id="rId8"/>
    <p:sldId id="301" r:id="rId9"/>
    <p:sldId id="265" r:id="rId10"/>
    <p:sldId id="266" r:id="rId11"/>
    <p:sldId id="267" r:id="rId12"/>
    <p:sldId id="273" r:id="rId13"/>
    <p:sldId id="274" r:id="rId14"/>
    <p:sldId id="275" r:id="rId15"/>
    <p:sldId id="276" r:id="rId16"/>
    <p:sldId id="277" r:id="rId17"/>
    <p:sldId id="279"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1">
                <a:lumMod val="50000"/>
                <a:lumOff val="50000"/>
              </a:schemeClr>
            </a:solidFill>
            <a:ln w="19050">
              <a:noFill/>
            </a:ln>
          </c:spPr>
          <c:explosion val="0"/>
          <c:dPt>
            <c:idx val="0"/>
            <c:bubble3D val="0"/>
            <c:spPr>
              <a:solidFill>
                <a:schemeClr val="accent1"/>
              </a:solidFill>
              <a:ln w="19050">
                <a:noFill/>
              </a:ln>
              <a:effectLst/>
            </c:spPr>
          </c:dPt>
          <c:dPt>
            <c:idx val="1"/>
            <c:bubble3D val="0"/>
            <c:spPr>
              <a:solidFill>
                <a:schemeClr val="bg1">
                  <a:lumMod val="95000"/>
                </a:schemeClr>
              </a:solidFill>
              <a:ln w="19050">
                <a:noFill/>
              </a:ln>
              <a:effectLst/>
            </c:spPr>
          </c:dPt>
          <c:dPt>
            <c:idx val="2"/>
            <c:bubble3D val="0"/>
            <c:spPr>
              <a:solidFill>
                <a:schemeClr val="tx1">
                  <a:lumMod val="50000"/>
                  <a:lumOff val="50000"/>
                </a:schemeClr>
              </a:solidFill>
              <a:ln w="19050">
                <a:noFill/>
              </a:ln>
              <a:effectLst/>
            </c:spPr>
          </c:dPt>
          <c:dPt>
            <c:idx val="3"/>
            <c:bubble3D val="0"/>
            <c:spPr>
              <a:solidFill>
                <a:schemeClr val="tx1">
                  <a:lumMod val="50000"/>
                  <a:lumOff val="50000"/>
                </a:schemeClr>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4</c:v>
                </c:pt>
                <c:pt idx="1">
                  <c:v>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charset="0"/>
          <a:ea typeface="Microsoft YaHei" panose="020B0503020204020204" charset="-122"/>
          <a:sym typeface="Calibri" panose="020F050202020403020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1">
                <a:lumMod val="50000"/>
                <a:lumOff val="50000"/>
              </a:schemeClr>
            </a:solidFill>
            <a:ln w="19050">
              <a:noFill/>
            </a:ln>
          </c:spPr>
          <c:explosion val="0"/>
          <c:dPt>
            <c:idx val="0"/>
            <c:bubble3D val="0"/>
            <c:spPr>
              <a:solidFill>
                <a:schemeClr val="accent2"/>
              </a:solidFill>
              <a:ln w="19050">
                <a:noFill/>
              </a:ln>
              <a:effectLst/>
            </c:spPr>
          </c:dPt>
          <c:dPt>
            <c:idx val="1"/>
            <c:bubble3D val="0"/>
            <c:spPr>
              <a:solidFill>
                <a:schemeClr val="bg1">
                  <a:lumMod val="95000"/>
                </a:schemeClr>
              </a:solidFill>
              <a:ln w="19050">
                <a:noFill/>
              </a:ln>
              <a:effectLst/>
            </c:spPr>
          </c:dPt>
          <c:dPt>
            <c:idx val="2"/>
            <c:bubble3D val="0"/>
            <c:spPr>
              <a:solidFill>
                <a:schemeClr val="tx1">
                  <a:lumMod val="50000"/>
                  <a:lumOff val="50000"/>
                </a:schemeClr>
              </a:solidFill>
              <a:ln w="19050">
                <a:noFill/>
              </a:ln>
              <a:effectLst/>
            </c:spPr>
          </c:dPt>
          <c:dPt>
            <c:idx val="3"/>
            <c:bubble3D val="0"/>
            <c:spPr>
              <a:solidFill>
                <a:schemeClr val="tx1">
                  <a:lumMod val="50000"/>
                  <a:lumOff val="50000"/>
                </a:schemeClr>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4</c:v>
                </c:pt>
                <c:pt idx="1">
                  <c:v>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charset="0"/>
          <a:ea typeface="Microsoft YaHei" panose="020B0503020204020204" charset="-122"/>
          <a:sym typeface="Calibri" panose="020F050202020403020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1">
                <a:lumMod val="50000"/>
                <a:lumOff val="50000"/>
              </a:schemeClr>
            </a:solidFill>
            <a:ln w="19050">
              <a:noFill/>
            </a:ln>
          </c:spPr>
          <c:explosion val="0"/>
          <c:dPt>
            <c:idx val="0"/>
            <c:bubble3D val="0"/>
            <c:spPr>
              <a:solidFill>
                <a:schemeClr val="accent3"/>
              </a:solidFill>
              <a:ln w="19050">
                <a:noFill/>
              </a:ln>
              <a:effectLst/>
            </c:spPr>
          </c:dPt>
          <c:dPt>
            <c:idx val="1"/>
            <c:bubble3D val="0"/>
            <c:spPr>
              <a:solidFill>
                <a:schemeClr val="bg1">
                  <a:lumMod val="95000"/>
                </a:schemeClr>
              </a:solidFill>
              <a:ln w="19050">
                <a:noFill/>
              </a:ln>
              <a:effectLst/>
            </c:spPr>
          </c:dPt>
          <c:dPt>
            <c:idx val="2"/>
            <c:bubble3D val="0"/>
            <c:spPr>
              <a:solidFill>
                <a:schemeClr val="tx1">
                  <a:lumMod val="50000"/>
                  <a:lumOff val="50000"/>
                </a:schemeClr>
              </a:solidFill>
              <a:ln w="19050">
                <a:noFill/>
              </a:ln>
              <a:effectLst/>
            </c:spPr>
          </c:dPt>
          <c:dPt>
            <c:idx val="3"/>
            <c:bubble3D val="0"/>
            <c:spPr>
              <a:solidFill>
                <a:schemeClr val="tx1">
                  <a:lumMod val="50000"/>
                  <a:lumOff val="50000"/>
                </a:schemeClr>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9</c:v>
                </c:pt>
                <c:pt idx="1">
                  <c:v>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charset="0"/>
          <a:ea typeface="Microsoft YaHei" panose="020B0503020204020204" charset="-122"/>
          <a:sym typeface="Calibri" panose="020F050202020403020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1">
                <a:lumMod val="50000"/>
                <a:lumOff val="50000"/>
              </a:schemeClr>
            </a:solidFill>
            <a:ln w="19050">
              <a:noFill/>
            </a:ln>
          </c:spPr>
          <c:explosion val="0"/>
          <c:dPt>
            <c:idx val="0"/>
            <c:bubble3D val="0"/>
            <c:spPr>
              <a:solidFill>
                <a:schemeClr val="accent4"/>
              </a:solidFill>
              <a:ln w="19050">
                <a:noFill/>
              </a:ln>
              <a:effectLst/>
            </c:spPr>
          </c:dPt>
          <c:dPt>
            <c:idx val="1"/>
            <c:bubble3D val="0"/>
            <c:spPr>
              <a:solidFill>
                <a:schemeClr val="bg1">
                  <a:lumMod val="95000"/>
                </a:schemeClr>
              </a:solidFill>
              <a:ln w="19050">
                <a:noFill/>
              </a:ln>
              <a:effectLst/>
            </c:spPr>
          </c:dPt>
          <c:dPt>
            <c:idx val="2"/>
            <c:bubble3D val="0"/>
            <c:spPr>
              <a:solidFill>
                <a:schemeClr val="tx1">
                  <a:lumMod val="50000"/>
                  <a:lumOff val="50000"/>
                </a:schemeClr>
              </a:solidFill>
              <a:ln w="19050">
                <a:noFill/>
              </a:ln>
              <a:effectLst/>
            </c:spPr>
          </c:dPt>
          <c:dPt>
            <c:idx val="3"/>
            <c:bubble3D val="0"/>
            <c:spPr>
              <a:solidFill>
                <a:schemeClr val="tx1">
                  <a:lumMod val="50000"/>
                  <a:lumOff val="50000"/>
                </a:schemeClr>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7</c:v>
                </c:pt>
                <c:pt idx="1">
                  <c:v>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charset="0"/>
          <a:ea typeface="Microsoft YaHei" panose="020B0503020204020204" charset="-122"/>
          <a:sym typeface="Calibri" panose="020F050202020403020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tx1">
                <a:lumMod val="50000"/>
                <a:lumOff val="50000"/>
              </a:schemeClr>
            </a:solidFill>
            <a:ln w="19050">
              <a:noFill/>
            </a:ln>
          </c:spPr>
          <c:explosion val="0"/>
          <c:dPt>
            <c:idx val="0"/>
            <c:bubble3D val="0"/>
            <c:spPr>
              <a:solidFill>
                <a:schemeClr val="accent6"/>
              </a:solidFill>
              <a:ln w="19050">
                <a:noFill/>
              </a:ln>
              <a:effectLst/>
            </c:spPr>
          </c:dPt>
          <c:dPt>
            <c:idx val="1"/>
            <c:bubble3D val="0"/>
            <c:spPr>
              <a:solidFill>
                <a:schemeClr val="bg1">
                  <a:lumMod val="95000"/>
                </a:schemeClr>
              </a:solidFill>
              <a:ln w="19050">
                <a:noFill/>
              </a:ln>
              <a:effectLst/>
            </c:spPr>
          </c:dPt>
          <c:dPt>
            <c:idx val="2"/>
            <c:bubble3D val="0"/>
            <c:spPr>
              <a:solidFill>
                <a:schemeClr val="tx1">
                  <a:lumMod val="50000"/>
                  <a:lumOff val="50000"/>
                </a:schemeClr>
              </a:solidFill>
              <a:ln w="19050">
                <a:noFill/>
              </a:ln>
              <a:effectLst/>
            </c:spPr>
          </c:dPt>
          <c:dPt>
            <c:idx val="3"/>
            <c:bubble3D val="0"/>
            <c:spPr>
              <a:solidFill>
                <a:schemeClr val="tx1">
                  <a:lumMod val="50000"/>
                  <a:lumOff val="50000"/>
                </a:schemeClr>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4</c:v>
                </c:pt>
                <c:pt idx="1">
                  <c:v>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Calibri" panose="020F0502020204030204" charset="0"/>
          <a:ea typeface="Microsoft YaHei" panose="020B0503020204020204" charset="-122"/>
          <a:sym typeface="Calibri" panose="020F05020202040302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General Slide">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jpeg"/><Relationship Id="rId3" Type="http://schemas.openxmlformats.org/officeDocument/2006/relationships/tags" Target="../tags/tag20.xml"/><Relationship Id="rId2" Type="http://schemas.openxmlformats.org/officeDocument/2006/relationships/image" Target="../media/image2.jpeg"/><Relationship Id="rId1" Type="http://schemas.openxmlformats.org/officeDocument/2006/relationships/chart" Target="../charts/chart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jpeg"/><Relationship Id="rId3" Type="http://schemas.openxmlformats.org/officeDocument/2006/relationships/tags" Target="../tags/tag21.xml"/><Relationship Id="rId2" Type="http://schemas.openxmlformats.org/officeDocument/2006/relationships/image" Target="../media/image2.jpeg"/><Relationship Id="rId1" Type="http://schemas.openxmlformats.org/officeDocument/2006/relationships/chart" Target="../charts/chart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tags" Target="../tags/tag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1.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tags" Target="../tags/tag17.xml"/><Relationship Id="rId2" Type="http://schemas.openxmlformats.org/officeDocument/2006/relationships/image" Target="../media/image2.jpeg"/><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tags" Target="../tags/tag18.xml"/><Relationship Id="rId2" Type="http://schemas.openxmlformats.org/officeDocument/2006/relationships/image" Target="../media/image2.jpeg"/><Relationship Id="rId1" Type="http://schemas.openxmlformats.org/officeDocument/2006/relationships/chart" Target="../charts/char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tags" Target="../tags/tag19.xml"/><Relationship Id="rId2" Type="http://schemas.openxmlformats.org/officeDocument/2006/relationships/image" Target="../media/image2.jpeg"/><Relationship Id="rId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17973908"/>
          <p:cNvPicPr>
            <a:picLocks noChangeAspect="1"/>
          </p:cNvPicPr>
          <p:nvPr/>
        </p:nvPicPr>
        <p:blipFill>
          <a:blip r:embed="rId1"/>
          <a:stretch>
            <a:fillRect/>
          </a:stretch>
        </p:blipFill>
        <p:spPr>
          <a:xfrm flipH="1">
            <a:off x="192405" y="0"/>
            <a:ext cx="11999595" cy="6858000"/>
          </a:xfrm>
          <a:prstGeom prst="rect">
            <a:avLst/>
          </a:prstGeom>
        </p:spPr>
      </p:pic>
      <p:sp>
        <p:nvSpPr>
          <p:cNvPr id="2" name="Title 1"/>
          <p:cNvSpPr>
            <a:spLocks noGrp="1"/>
          </p:cNvSpPr>
          <p:nvPr>
            <p:ph type="ctrTitle"/>
          </p:nvPr>
        </p:nvSpPr>
        <p:spPr>
          <a:xfrm>
            <a:off x="530860" y="2428875"/>
            <a:ext cx="7205980" cy="2179320"/>
          </a:xfrm>
        </p:spPr>
        <p:txBody>
          <a:bodyPr>
            <a:normAutofit fontScale="90000"/>
          </a:bodyPr>
          <a:lstStyle/>
          <a:p>
            <a:r>
              <a:rPr lang="en-ID" altLang="en-US" sz="4220" b="1" dirty="0">
                <a:solidFill>
                  <a:schemeClr val="tx2"/>
                </a:solidFill>
                <a:latin typeface="Calibri" panose="020F0502020204030204" charset="0"/>
                <a:cs typeface="Calibri" panose="020F0502020204030204" charset="0"/>
              </a:rPr>
              <a:t>SISTEM PENGONTROL PH AIR SECARA REAL TIME BERBASIS IOT PADA KOLAM BUDIDAYA IKAN GURAMI</a:t>
            </a:r>
            <a:endParaRPr lang="en-ID" altLang="en-US" sz="4220" b="1" dirty="0">
              <a:solidFill>
                <a:schemeClr val="tx2"/>
              </a:solidFill>
              <a:latin typeface="Calibri" panose="020F0502020204030204" charset="0"/>
              <a:cs typeface="Calibri" panose="020F0502020204030204" charset="0"/>
            </a:endParaRPr>
          </a:p>
        </p:txBody>
      </p:sp>
      <p:pic>
        <p:nvPicPr>
          <p:cNvPr id="4" name="Picture 3" descr="1"/>
          <p:cNvPicPr>
            <a:picLocks noChangeAspect="1"/>
          </p:cNvPicPr>
          <p:nvPr/>
        </p:nvPicPr>
        <p:blipFill>
          <a:blip r:embed="rId2"/>
          <a:stretch>
            <a:fillRect/>
          </a:stretch>
        </p:blipFill>
        <p:spPr>
          <a:xfrm>
            <a:off x="530860" y="381000"/>
            <a:ext cx="727075" cy="727075"/>
          </a:xfrm>
          <a:prstGeom prst="rect">
            <a:avLst/>
          </a:prstGeom>
        </p:spPr>
      </p:pic>
      <p:sp>
        <p:nvSpPr>
          <p:cNvPr id="5" name="Text Box 4"/>
          <p:cNvSpPr txBox="1"/>
          <p:nvPr/>
        </p:nvSpPr>
        <p:spPr>
          <a:xfrm>
            <a:off x="1257935" y="389890"/>
            <a:ext cx="3987165" cy="691515"/>
          </a:xfrm>
          <a:prstGeom prst="rect">
            <a:avLst/>
          </a:prstGeom>
          <a:noFill/>
        </p:spPr>
        <p:txBody>
          <a:bodyPr wrap="square" rtlCol="0">
            <a:spAutoFit/>
          </a:bodyPr>
          <a:p>
            <a:pPr algn="l"/>
            <a:r>
              <a:rPr lang="en-ID" altLang="en-US" sz="2400" b="1"/>
              <a:t>Universitas Sumatera Utara</a:t>
            </a:r>
            <a:endParaRPr lang="en-ID" altLang="en-US" sz="1500"/>
          </a:p>
          <a:p>
            <a:pPr algn="l"/>
            <a:r>
              <a:rPr lang="en-ID" altLang="en-US" sz="1500"/>
              <a:t>Fakultas Ilmu Komputer dan Teknologi Informasi</a:t>
            </a:r>
            <a:endParaRPr lang="en-ID" altLang="en-US" sz="1500"/>
          </a:p>
        </p:txBody>
      </p:sp>
      <p:cxnSp>
        <p:nvCxnSpPr>
          <p:cNvPr id="6" name="Straight Connector 5"/>
          <p:cNvCxnSpPr/>
          <p:nvPr/>
        </p:nvCxnSpPr>
        <p:spPr>
          <a:xfrm>
            <a:off x="5245100" y="381000"/>
            <a:ext cx="0" cy="700405"/>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 Box 6"/>
          <p:cNvSpPr txBox="1"/>
          <p:nvPr/>
        </p:nvSpPr>
        <p:spPr>
          <a:xfrm>
            <a:off x="5247640" y="506730"/>
            <a:ext cx="3987165" cy="475615"/>
          </a:xfrm>
          <a:prstGeom prst="rect">
            <a:avLst/>
          </a:prstGeom>
          <a:noFill/>
        </p:spPr>
        <p:txBody>
          <a:bodyPr wrap="square" rtlCol="0">
            <a:spAutoFit/>
          </a:bodyPr>
          <a:p>
            <a:pPr algn="l"/>
            <a:r>
              <a:rPr lang="en-ID" altLang="en-US" sz="2500" b="1"/>
              <a:t>SEMINAR PROPOSAL</a:t>
            </a:r>
            <a:endParaRPr lang="en-ID" altLang="en-US" sz="2500" b="1"/>
          </a:p>
        </p:txBody>
      </p:sp>
      <p:sp>
        <p:nvSpPr>
          <p:cNvPr id="8" name="Text Box 7"/>
          <p:cNvSpPr txBox="1"/>
          <p:nvPr/>
        </p:nvSpPr>
        <p:spPr>
          <a:xfrm>
            <a:off x="530860" y="5722620"/>
            <a:ext cx="3987165" cy="922020"/>
          </a:xfrm>
          <a:prstGeom prst="rect">
            <a:avLst/>
          </a:prstGeom>
          <a:noFill/>
        </p:spPr>
        <p:txBody>
          <a:bodyPr wrap="square" rtlCol="0">
            <a:spAutoFit/>
          </a:bodyPr>
          <a:p>
            <a:pPr algn="l"/>
            <a:r>
              <a:rPr lang="en-ID" altLang="en-US" sz="2400" b="1"/>
              <a:t>Juwito Purnomo</a:t>
            </a:r>
            <a:endParaRPr lang="en-ID" altLang="en-US" sz="1500" b="1"/>
          </a:p>
          <a:p>
            <a:pPr algn="l"/>
            <a:r>
              <a:rPr lang="en-ID" altLang="en-US" sz="1500" b="1"/>
              <a:t>151401055</a:t>
            </a:r>
            <a:endParaRPr lang="en-ID" altLang="en-US" sz="1500" b="1"/>
          </a:p>
          <a:p>
            <a:pPr algn="l"/>
            <a:r>
              <a:rPr lang="en-ID" altLang="en-US" sz="1500" b="1"/>
              <a:t>S1-Ilmu Komputer</a:t>
            </a:r>
            <a:endParaRPr lang="en-ID" altLang="en-US" sz="1500" b="1"/>
          </a:p>
        </p:txBody>
      </p:sp>
      <p:pic>
        <p:nvPicPr>
          <p:cNvPr id="12" name="Picture 11" descr="Self"/>
          <p:cNvPicPr>
            <a:picLocks noChangeAspect="1"/>
          </p:cNvPicPr>
          <p:nvPr/>
        </p:nvPicPr>
        <p:blipFill>
          <a:blip r:embed="rId3"/>
          <a:stretch>
            <a:fillRect/>
          </a:stretch>
        </p:blipFill>
        <p:spPr>
          <a:xfrm>
            <a:off x="8382000" y="2095500"/>
            <a:ext cx="3810000" cy="4762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2"/>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77" name="TextBox 76"/>
          <p:cNvSpPr txBox="1"/>
          <p:nvPr/>
        </p:nvSpPr>
        <p:spPr>
          <a:xfrm>
            <a:off x="5509644" y="3236429"/>
            <a:ext cx="1173480" cy="338455"/>
          </a:xfrm>
          <a:prstGeom prst="rect">
            <a:avLst/>
          </a:prstGeom>
          <a:noFill/>
        </p:spPr>
        <p:txBody>
          <a:bodyPr wrap="none" lIns="0" tIns="0" rIns="0" bIns="0" rtlCol="0">
            <a:spAutoFit/>
          </a:bodyPr>
          <a:p>
            <a:pPr algn="ctr" defTabSz="685800"/>
            <a:r>
              <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rPr>
              <a:t>Sensor pH</a:t>
            </a:r>
            <a:endPar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endParaRPr>
          </a:p>
        </p:txBody>
      </p:sp>
      <p:sp>
        <p:nvSpPr>
          <p:cNvPr id="78" name="TextBox 77"/>
          <p:cNvSpPr txBox="1"/>
          <p:nvPr/>
        </p:nvSpPr>
        <p:spPr>
          <a:xfrm>
            <a:off x="2439035" y="3730625"/>
            <a:ext cx="7313295" cy="1038225"/>
          </a:xfrm>
          <a:prstGeom prst="rect">
            <a:avLst/>
          </a:prstGeom>
          <a:noFill/>
        </p:spPr>
        <p:txBody>
          <a:bodyPr wrap="square" lIns="0" tIns="0" rIns="0" bIns="0" rtlCol="0">
            <a:spAutoFit/>
          </a:bodyPr>
          <a:p>
            <a:pPr algn="ctr" defTabSz="685800">
              <a:lnSpc>
                <a:spcPct val="150000"/>
              </a:lnSpc>
            </a:pP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PH Meter merupakan sebuah alat yang digunakan untuk mengukur derajat </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asam</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atau </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basa</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suatu larutan. </a:t>
            </a:r>
            <a:endPar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a:p>
            <a:pPr algn="ctr" defTabSz="685800">
              <a:lnSpc>
                <a:spcPct val="150000"/>
              </a:lnSpc>
            </a:pP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Azmi Zulfian, </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et. al.</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2016</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endPar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cxnSp>
        <p:nvCxnSpPr>
          <p:cNvPr id="23" name="直接连接符 22"/>
          <p:cNvCxnSpPr/>
          <p:nvPr/>
        </p:nvCxnSpPr>
        <p:spPr>
          <a:xfrm>
            <a:off x="5903628" y="3643670"/>
            <a:ext cx="35729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直接连接符 25"/>
          <p:cNvCxnSpPr/>
          <p:nvPr/>
        </p:nvCxnSpPr>
        <p:spPr>
          <a:xfrm>
            <a:off x="1" y="473459"/>
            <a:ext cx="774700" cy="0"/>
          </a:xfrm>
          <a:prstGeom prst="line">
            <a:avLst/>
          </a:prstGeom>
        </p:spPr>
        <p:style>
          <a:lnRef idx="3">
            <a:schemeClr val="accent4"/>
          </a:lnRef>
          <a:fillRef idx="0">
            <a:schemeClr val="accent4"/>
          </a:fillRef>
          <a:effectRef idx="2">
            <a:schemeClr val="accent4"/>
          </a:effectRef>
          <a:fontRef idx="minor">
            <a:schemeClr val="tx1"/>
          </a:fontRef>
        </p:style>
      </p:cxnSp>
      <p:sp>
        <p:nvSpPr>
          <p:cNvPr id="27" name="TextBox 12"/>
          <p:cNvSpPr txBox="1"/>
          <p:nvPr/>
        </p:nvSpPr>
        <p:spPr>
          <a:xfrm>
            <a:off x="4815678" y="599654"/>
            <a:ext cx="256349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Sensor pH</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graphicFrame>
        <p:nvGraphicFramePr>
          <p:cNvPr id="51" name="Chart 50"/>
          <p:cNvGraphicFramePr/>
          <p:nvPr/>
        </p:nvGraphicFramePr>
        <p:xfrm>
          <a:off x="5056249" y="1121457"/>
          <a:ext cx="2081083" cy="2155483"/>
        </p:xfrm>
        <a:graphic>
          <a:graphicData uri="http://schemas.openxmlformats.org/drawingml/2006/chart">
            <c:chart xmlns:c="http://schemas.openxmlformats.org/drawingml/2006/chart" xmlns:r="http://schemas.openxmlformats.org/officeDocument/2006/relationships" r:id="rId1"/>
          </a:graphicData>
        </a:graphic>
      </p:graphicFrame>
      <p:pic>
        <p:nvPicPr>
          <p:cNvPr id="34" name="图片 33" descr="D:\Computer Science 2015\SKRIPSI\Juwito\Source\sensor ph air.jpgsensor ph air"/>
          <p:cNvPicPr>
            <a:picLocks noChangeAspect="1"/>
          </p:cNvPicPr>
          <p:nvPr>
            <p:custDataLst>
              <p:tags r:id="rId3"/>
            </p:custDataLst>
          </p:nvPr>
        </p:nvPicPr>
        <p:blipFill>
          <a:blip r:embed="rId4"/>
          <a:srcRect/>
          <a:stretch>
            <a:fillRect/>
          </a:stretch>
        </p:blipFill>
        <p:spPr>
          <a:xfrm>
            <a:off x="5504180" y="1605915"/>
            <a:ext cx="1186180" cy="1186180"/>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2"/>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77" name="TextBox 76"/>
          <p:cNvSpPr txBox="1"/>
          <p:nvPr/>
        </p:nvSpPr>
        <p:spPr>
          <a:xfrm>
            <a:off x="5368991" y="3236429"/>
            <a:ext cx="1454785" cy="338455"/>
          </a:xfrm>
          <a:prstGeom prst="rect">
            <a:avLst/>
          </a:prstGeom>
          <a:noFill/>
        </p:spPr>
        <p:txBody>
          <a:bodyPr wrap="none" lIns="0" tIns="0" rIns="0" bIns="0" rtlCol="0">
            <a:spAutoFit/>
          </a:bodyPr>
          <a:p>
            <a:pPr algn="ctr" defTabSz="685800"/>
            <a:r>
              <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rPr>
              <a:t>Motor Servo</a:t>
            </a:r>
            <a:endPar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endParaRPr>
          </a:p>
        </p:txBody>
      </p:sp>
      <p:sp>
        <p:nvSpPr>
          <p:cNvPr id="78" name="TextBox 77"/>
          <p:cNvSpPr txBox="1"/>
          <p:nvPr/>
        </p:nvSpPr>
        <p:spPr>
          <a:xfrm>
            <a:off x="2439035" y="3730625"/>
            <a:ext cx="7313295" cy="1038225"/>
          </a:xfrm>
          <a:prstGeom prst="rect">
            <a:avLst/>
          </a:prstGeom>
          <a:noFill/>
        </p:spPr>
        <p:txBody>
          <a:bodyPr wrap="square" lIns="0" tIns="0" rIns="0" bIns="0" rtlCol="0">
            <a:spAutoFit/>
          </a:bodyPr>
          <a:p>
            <a:pPr algn="ctr" defTabSz="685800">
              <a:lnSpc>
                <a:spcPct val="150000"/>
              </a:lnSpc>
            </a:pPr>
            <a:r>
              <a:rPr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Motor Servo adalah perangkat motor yang dapat bekerja dua arah yang didalamnya terdapat rangkaian kontrol dengan sistem kendali terbuka yang sudah terintegrasi.</a:t>
            </a:r>
            <a:endParaRPr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a:p>
            <a:pPr algn="ctr" defTabSz="685800">
              <a:lnSpc>
                <a:spcPct val="150000"/>
              </a:lnSpc>
            </a:pPr>
            <a:r>
              <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Rinaldy, </a:t>
            </a:r>
            <a:r>
              <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at.al.,</a:t>
            </a:r>
            <a:r>
              <a:rPr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2013</a:t>
            </a:r>
            <a:r>
              <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endPar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cxnSp>
        <p:nvCxnSpPr>
          <p:cNvPr id="23" name="直接连接符 22"/>
          <p:cNvCxnSpPr/>
          <p:nvPr/>
        </p:nvCxnSpPr>
        <p:spPr>
          <a:xfrm>
            <a:off x="5903628" y="3643670"/>
            <a:ext cx="35729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直接连接符 25"/>
          <p:cNvCxnSpPr/>
          <p:nvPr/>
        </p:nvCxnSpPr>
        <p:spPr>
          <a:xfrm>
            <a:off x="1" y="473459"/>
            <a:ext cx="774700" cy="0"/>
          </a:xfrm>
          <a:prstGeom prst="line">
            <a:avLst/>
          </a:prstGeom>
        </p:spPr>
        <p:style>
          <a:lnRef idx="3">
            <a:schemeClr val="accent6"/>
          </a:lnRef>
          <a:fillRef idx="0">
            <a:schemeClr val="accent6"/>
          </a:fillRef>
          <a:effectRef idx="2">
            <a:schemeClr val="accent6"/>
          </a:effectRef>
          <a:fontRef idx="minor">
            <a:schemeClr val="tx1"/>
          </a:fontRef>
        </p:style>
      </p:cxnSp>
      <p:sp>
        <p:nvSpPr>
          <p:cNvPr id="27" name="TextBox 12"/>
          <p:cNvSpPr txBox="1"/>
          <p:nvPr/>
        </p:nvSpPr>
        <p:spPr>
          <a:xfrm>
            <a:off x="4519133" y="616799"/>
            <a:ext cx="312610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Motor Servo</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graphicFrame>
        <p:nvGraphicFramePr>
          <p:cNvPr id="36" name="Chart 35"/>
          <p:cNvGraphicFramePr/>
          <p:nvPr/>
        </p:nvGraphicFramePr>
        <p:xfrm>
          <a:off x="5056475" y="1138602"/>
          <a:ext cx="2081083" cy="2155483"/>
        </p:xfrm>
        <a:graphic>
          <a:graphicData uri="http://schemas.openxmlformats.org/drawingml/2006/chart">
            <c:chart xmlns:c="http://schemas.openxmlformats.org/drawingml/2006/chart" xmlns:r="http://schemas.openxmlformats.org/officeDocument/2006/relationships" r:id="rId1"/>
          </a:graphicData>
        </a:graphic>
      </p:graphicFrame>
      <p:pic>
        <p:nvPicPr>
          <p:cNvPr id="38" name="图片 37" descr="D:\Computer Science 2015\SKRIPSI\Juwito\Source\servo180.jpgservo180"/>
          <p:cNvPicPr>
            <a:picLocks noChangeAspect="1"/>
          </p:cNvPicPr>
          <p:nvPr>
            <p:custDataLst>
              <p:tags r:id="rId3"/>
            </p:custDataLst>
          </p:nvPr>
        </p:nvPicPr>
        <p:blipFill>
          <a:blip r:embed="rId4"/>
          <a:srcRect/>
          <a:stretch>
            <a:fillRect/>
          </a:stretch>
        </p:blipFill>
        <p:spPr>
          <a:xfrm>
            <a:off x="5423535" y="1524635"/>
            <a:ext cx="1377315" cy="1383030"/>
          </a:xfrm>
          <a:prstGeom prst="ellipse">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253174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Flowchart</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7"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pic>
        <p:nvPicPr>
          <p:cNvPr id="8" name="Picture 7"/>
          <p:cNvPicPr>
            <a:picLocks noChangeAspect="1"/>
          </p:cNvPicPr>
          <p:nvPr/>
        </p:nvPicPr>
        <p:blipFill>
          <a:blip r:embed="rId2"/>
          <a:stretch>
            <a:fillRect/>
          </a:stretch>
        </p:blipFill>
        <p:spPr>
          <a:xfrm>
            <a:off x="1589405" y="1073785"/>
            <a:ext cx="4051300" cy="4705985"/>
          </a:xfrm>
          <a:prstGeom prst="rect">
            <a:avLst/>
          </a:prstGeom>
        </p:spPr>
      </p:pic>
      <p:pic>
        <p:nvPicPr>
          <p:cNvPr id="9" name="Picture 8"/>
          <p:cNvPicPr>
            <a:picLocks noChangeAspect="1"/>
          </p:cNvPicPr>
          <p:nvPr/>
        </p:nvPicPr>
        <p:blipFill>
          <a:blip r:embed="rId3"/>
          <a:stretch>
            <a:fillRect/>
          </a:stretch>
        </p:blipFill>
        <p:spPr>
          <a:xfrm>
            <a:off x="7385050" y="1475740"/>
            <a:ext cx="3054350" cy="4029710"/>
          </a:xfrm>
          <a:prstGeom prst="rect">
            <a:avLst/>
          </a:prstGeom>
        </p:spPr>
      </p:pic>
      <p:cxnSp>
        <p:nvCxnSpPr>
          <p:cNvPr id="10" name="Straight Connector 9"/>
          <p:cNvCxnSpPr/>
          <p:nvPr/>
        </p:nvCxnSpPr>
        <p:spPr>
          <a:xfrm>
            <a:off x="6611620" y="473710"/>
            <a:ext cx="0" cy="5810885"/>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188210" y="6107430"/>
            <a:ext cx="2853690" cy="346075"/>
          </a:xfrm>
          <a:prstGeom prst="rect">
            <a:avLst/>
          </a:prstGeom>
          <a:noFill/>
        </p:spPr>
        <p:txBody>
          <a:bodyPr wrap="square" lIns="0" tIns="0" rIns="0" bIns="0" rtlCol="0">
            <a:spAutoFit/>
          </a:bodyPr>
          <a:p>
            <a:pPr algn="ctr" defTabSz="685800">
              <a:lnSpc>
                <a:spcPct val="150000"/>
              </a:lnSpc>
            </a:pPr>
            <a:r>
              <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Flowchart Sensor</a:t>
            </a:r>
            <a:endPar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sp>
        <p:nvSpPr>
          <p:cNvPr id="11" name="TextBox 77"/>
          <p:cNvSpPr txBox="1"/>
          <p:nvPr/>
        </p:nvSpPr>
        <p:spPr>
          <a:xfrm>
            <a:off x="7485380" y="5505450"/>
            <a:ext cx="2853690" cy="346075"/>
          </a:xfrm>
          <a:prstGeom prst="rect">
            <a:avLst/>
          </a:prstGeom>
          <a:noFill/>
        </p:spPr>
        <p:txBody>
          <a:bodyPr wrap="square" lIns="0" tIns="0" rIns="0" bIns="0" rtlCol="0">
            <a:spAutoFit/>
          </a:bodyPr>
          <a:p>
            <a:pPr algn="ctr" defTabSz="685800">
              <a:lnSpc>
                <a:spcPct val="150000"/>
              </a:lnSpc>
            </a:pPr>
            <a:r>
              <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Flowchart Aplikasi Android</a:t>
            </a:r>
            <a:endParaRPr lang="en-ID"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graphicFrame>
        <p:nvGraphicFramePr>
          <p:cNvPr id="6" name="Table 5"/>
          <p:cNvGraphicFramePr/>
          <p:nvPr/>
        </p:nvGraphicFramePr>
        <p:xfrm>
          <a:off x="6096000" y="1273683"/>
          <a:ext cx="0" cy="0"/>
        </p:xfrm>
        <a:graphic>
          <a:graphicData uri="http://schemas.openxmlformats.org/drawingml/2006/table">
            <a:tbl>
              <a:tblPr firstRow="1" bandRow="1">
                <a:tableStyleId>{5940675A-B579-460E-94D1-54222C63F5DA}</a:tableStyleId>
              </a:tblPr>
              <a:tblGrid>
                <a:gridCol w="0"/>
                <a:gridCol w="0"/>
                <a:gridCol w="0"/>
                <a:gridCol w="0"/>
                <a:gridCol w="0"/>
                <a:gridCol w="0"/>
                <a:gridCol w="0"/>
                <a:gridCol w="0"/>
                <a:gridCol w="0"/>
                <a:gridCol w="0"/>
                <a:gridCol w="0"/>
                <a:gridCol w="0"/>
                <a:gridCol w="0"/>
                <a:gridCol w="0"/>
                <a:gridCol w="0"/>
                <a:gridCol w="0"/>
                <a:gridCol w="0"/>
                <a:gridCol w="0"/>
                <a:gridCol w="0"/>
                <a:gridCol w="0"/>
                <a:gridCol w="0"/>
                <a:gridCol w="0"/>
                <a:gridCol w="0"/>
                <a:gridCol w="0"/>
                <a:gridCol w="0"/>
                <a:gridCol w="0"/>
              </a:tblGrid>
              <a:tr h="372745">
                <a:tc rowSpan="2">
                  <a:txBody>
                    <a:bodyPr/>
                    <a:p>
                      <a:pPr indent="0" algn="ctr">
                        <a:buNone/>
                      </a:pPr>
                      <a:r>
                        <a:rPr lang="en-US" sz="200" b="1">
                          <a:solidFill>
                            <a:srgbClr val="000000"/>
                          </a:solidFill>
                          <a:latin typeface="Times New Roman" panose="02020603050405020304" charset="0"/>
                          <a:cs typeface="Times New Roman" panose="02020603050405020304" charset="0"/>
                        </a:rPr>
                        <a:t>No</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a:noFill/>
                    </a:lnL>
                    <a:lnR>
                      <a:noFill/>
                    </a:lnR>
                    <a:lnT cap="flat">
                      <a:noFill/>
                    </a:lnT>
                    <a:lnB cap="flat">
                      <a:noFill/>
                    </a:lnB>
                    <a:lnTlToBr>
                      <a:noFill/>
                    </a:lnTlToBr>
                    <a:lnBlToTr>
                      <a:noFill/>
                    </a:lnBlToTr>
                    <a:noFill/>
                  </a:tcPr>
                </a:tc>
                <a:tc rowSpan="2">
                  <a:txBody>
                    <a:bodyPr/>
                    <a:p>
                      <a:pPr indent="0" algn="ctr">
                        <a:buNone/>
                      </a:pPr>
                      <a:r>
                        <a:rPr lang="en-US" sz="200" b="1">
                          <a:solidFill>
                            <a:srgbClr val="000000"/>
                          </a:solidFill>
                          <a:latin typeface="Times New Roman" panose="02020603050405020304" charset="0"/>
                          <a:cs typeface="Times New Roman" panose="02020603050405020304" charset="0"/>
                        </a:rPr>
                        <a:t>Kegiatan</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a:noFill/>
                    </a:lnL>
                    <a:lnR>
                      <a:noFill/>
                    </a:lnR>
                    <a:lnT cap="flat">
                      <a:noFill/>
                    </a:lnT>
                    <a:lnB cap="flat">
                      <a:noFill/>
                    </a:lnB>
                    <a:lnTlToBr>
                      <a:noFill/>
                    </a:lnTlToBr>
                    <a:lnBlToTr>
                      <a:noFill/>
                    </a:lnBlToTr>
                    <a:noFill/>
                  </a:tcPr>
                </a:tc>
                <a:tc gridSpan="24">
                  <a:txBody>
                    <a:bodyPr/>
                    <a:p>
                      <a:pPr indent="0" algn="ctr">
                        <a:buNone/>
                      </a:pPr>
                      <a:r>
                        <a:rPr lang="en-US" sz="200" b="1">
                          <a:solidFill>
                            <a:srgbClr val="000000"/>
                          </a:solidFill>
                          <a:latin typeface="Times New Roman" panose="02020603050405020304" charset="0"/>
                          <a:cs typeface="Times New Roman" panose="02020603050405020304" charset="0"/>
                        </a:rPr>
                        <a:t>Tahun 2019/2020</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R cap="flat">
                      <a:noFill/>
                    </a:lnR>
                    <a:lnT cap="flat">
                      <a:noFill/>
                    </a:lnT>
                    <a:lnB cap="flat">
                      <a:noFill/>
                    </a:lnB>
                  </a:tcPr>
                </a:tc>
              </a:tr>
              <a:tr h="0">
                <a:tc vMerge="1">
                  <a:tcPr>
                    <a:lnB cap="flat">
                      <a:noFill/>
                    </a:lnB>
                  </a:tcPr>
                </a:tc>
                <a:tc vMerge="1">
                  <a:tcPr>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Nov</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Des </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Jan</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Feb</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Mar</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lgn="ctr">
                        <a:buNone/>
                      </a:pPr>
                      <a:r>
                        <a:rPr lang="en-US" sz="200" b="1">
                          <a:solidFill>
                            <a:srgbClr val="000000"/>
                          </a:solidFill>
                          <a:latin typeface="Times New Roman" panose="02020603050405020304" charset="0"/>
                          <a:cs typeface="Times New Roman" panose="02020603050405020304" charset="0"/>
                        </a:rPr>
                        <a:t>Apr</a:t>
                      </a:r>
                      <a:endParaRPr lang="en-US" sz="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R cap="flat">
                      <a:noFill/>
                    </a:lnR>
                    <a:lnT cap="flat">
                      <a:noFill/>
                    </a:lnT>
                    <a:lnB cap="flat">
                      <a:noFill/>
                    </a:lnB>
                  </a:tcPr>
                </a:tc>
              </a:tr>
              <a:tr h="372745">
                <a:tc>
                  <a:txBody>
                    <a:bodyPr/>
                    <a:p>
                      <a:pPr indent="0">
                        <a:buNone/>
                      </a:pPr>
                      <a:r>
                        <a:rPr lang="en-US" sz="200" b="0">
                          <a:solidFill>
                            <a:srgbClr val="000000"/>
                          </a:solidFill>
                          <a:latin typeface="Times New Roman" panose="02020603050405020304" charset="0"/>
                          <a:cs typeface="Times New Roman" panose="02020603050405020304" charset="0"/>
                        </a:rPr>
                        <a:t>1.</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Pengajuan Judul</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highlight>
                            <a:srgbClr val="000080"/>
                          </a:highlight>
                          <a:latin typeface="Times New Roman" panose="02020603050405020304" charset="0"/>
                          <a:cs typeface="Times New Roman" panose="02020603050405020304" charset="0"/>
                        </a:rPr>
                        <a:t> </a:t>
                      </a:r>
                      <a:endParaRPr lang="en-US" sz="200" b="0">
                        <a:solidFill>
                          <a:srgbClr val="000000"/>
                        </a:solidFill>
                        <a:highlight>
                          <a:srgbClr val="000080"/>
                        </a:highlight>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222A35"/>
                          </a:solidFill>
                          <a:latin typeface="Times New Roman" panose="02020603050405020304" charset="0"/>
                          <a:cs typeface="Times New Roman" panose="02020603050405020304" charset="0"/>
                        </a:rPr>
                        <a:t> </a:t>
                      </a:r>
                      <a:endParaRPr lang="en-US" sz="200" b="0">
                        <a:solidFill>
                          <a:srgbClr val="222A35"/>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r>
              <a:tr h="452755">
                <a:tc>
                  <a:txBody>
                    <a:bodyPr/>
                    <a:p>
                      <a:pPr indent="0">
                        <a:buNone/>
                      </a:pPr>
                      <a:r>
                        <a:rPr lang="en-US" sz="200" b="0">
                          <a:solidFill>
                            <a:srgbClr val="000000"/>
                          </a:solidFill>
                          <a:latin typeface="Times New Roman" panose="02020603050405020304" charset="0"/>
                          <a:cs typeface="Times New Roman" panose="02020603050405020304" charset="0"/>
                        </a:rPr>
                        <a:t>2.</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Penulisan Proposal</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FFFFFF"/>
                    </a:solidFill>
                  </a:tcPr>
                </a:tc>
              </a:tr>
              <a:tr h="399415">
                <a:tc>
                  <a:txBody>
                    <a:bodyPr/>
                    <a:p>
                      <a:pPr indent="0">
                        <a:buNone/>
                      </a:pPr>
                      <a:r>
                        <a:rPr lang="en-US" sz="200" b="0">
                          <a:solidFill>
                            <a:srgbClr val="000000"/>
                          </a:solidFill>
                          <a:latin typeface="Times New Roman" panose="02020603050405020304" charset="0"/>
                          <a:cs typeface="Times New Roman" panose="02020603050405020304" charset="0"/>
                        </a:rPr>
                        <a:t>3.</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Seminar Proposal</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FFFFFF"/>
                    </a:solidFill>
                  </a:tcPr>
                </a:tc>
              </a:tr>
              <a:tr h="372745">
                <a:tc>
                  <a:txBody>
                    <a:bodyPr/>
                    <a:p>
                      <a:pPr indent="0">
                        <a:buNone/>
                      </a:pPr>
                      <a:r>
                        <a:rPr lang="en-US" sz="200" b="0">
                          <a:solidFill>
                            <a:srgbClr val="000000"/>
                          </a:solidFill>
                          <a:latin typeface="Times New Roman" panose="02020603050405020304" charset="0"/>
                          <a:cs typeface="Times New Roman" panose="02020603050405020304" charset="0"/>
                        </a:rPr>
                        <a:t>4.</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Studi Literatur</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r>
              <a:tr h="452120">
                <a:tc>
                  <a:txBody>
                    <a:bodyPr/>
                    <a:p>
                      <a:pPr indent="0">
                        <a:buNone/>
                      </a:pPr>
                      <a:r>
                        <a:rPr lang="en-US" sz="200" b="0">
                          <a:solidFill>
                            <a:srgbClr val="000000"/>
                          </a:solidFill>
                          <a:latin typeface="Times New Roman" panose="02020603050405020304" charset="0"/>
                          <a:cs typeface="Times New Roman" panose="02020603050405020304" charset="0"/>
                        </a:rPr>
                        <a:t>5.</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Perbaikan Proposal</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highlight>
                            <a:srgbClr val="000080"/>
                          </a:highlight>
                          <a:latin typeface="Times New Roman" panose="02020603050405020304" charset="0"/>
                          <a:cs typeface="Times New Roman" panose="02020603050405020304" charset="0"/>
                        </a:rPr>
                        <a:t> </a:t>
                      </a:r>
                      <a:endParaRPr lang="en-US" sz="200" b="0">
                        <a:solidFill>
                          <a:srgbClr val="000000"/>
                        </a:solidFill>
                        <a:highlight>
                          <a:srgbClr val="000080"/>
                        </a:highlight>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FFFFFF"/>
                    </a:solidFill>
                  </a:tcPr>
                </a:tc>
              </a:tr>
              <a:tr h="452755">
                <a:tc>
                  <a:txBody>
                    <a:bodyPr/>
                    <a:p>
                      <a:pPr indent="0">
                        <a:buNone/>
                      </a:pPr>
                      <a:r>
                        <a:rPr lang="en-US" sz="200" b="0">
                          <a:solidFill>
                            <a:srgbClr val="000000"/>
                          </a:solidFill>
                          <a:latin typeface="Times New Roman" panose="02020603050405020304" charset="0"/>
                          <a:cs typeface="Times New Roman" panose="02020603050405020304" charset="0"/>
                        </a:rPr>
                        <a:t>6.</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Perancangan Sistem</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r>
              <a:tr h="426085">
                <a:tc>
                  <a:txBody>
                    <a:bodyPr/>
                    <a:p>
                      <a:pPr indent="0">
                        <a:buNone/>
                      </a:pPr>
                      <a:r>
                        <a:rPr lang="en-US" sz="200" b="0">
                          <a:solidFill>
                            <a:srgbClr val="000000"/>
                          </a:solidFill>
                          <a:latin typeface="Times New Roman" panose="02020603050405020304" charset="0"/>
                          <a:cs typeface="Times New Roman" panose="02020603050405020304" charset="0"/>
                        </a:rPr>
                        <a:t>7.</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Penulisan Skripsi</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noFill/>
                  </a:tcPr>
                </a:tc>
              </a:tr>
              <a:tr h="319405">
                <a:tc>
                  <a:txBody>
                    <a:bodyPr/>
                    <a:p>
                      <a:pPr indent="0">
                        <a:buNone/>
                      </a:pPr>
                      <a:r>
                        <a:rPr lang="en-US" sz="200" b="0">
                          <a:solidFill>
                            <a:srgbClr val="000000"/>
                          </a:solidFill>
                          <a:latin typeface="Times New Roman" panose="02020603050405020304" charset="0"/>
                          <a:cs typeface="Times New Roman" panose="02020603050405020304" charset="0"/>
                        </a:rPr>
                        <a:t>8.</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Seminar Hasil</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002060"/>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FFFFFF"/>
                    </a:solidFill>
                  </a:tcPr>
                </a:tc>
              </a:tr>
              <a:tr h="426085">
                <a:tc>
                  <a:txBody>
                    <a:bodyPr/>
                    <a:p>
                      <a:pPr indent="0">
                        <a:buNone/>
                      </a:pPr>
                      <a:r>
                        <a:rPr lang="en-US" sz="200" b="0">
                          <a:solidFill>
                            <a:srgbClr val="000000"/>
                          </a:solidFill>
                          <a:latin typeface="Times New Roman" panose="02020603050405020304" charset="0"/>
                          <a:cs typeface="Times New Roman" panose="02020603050405020304" charset="0"/>
                        </a:rPr>
                        <a:t>9.</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Perbaikan Skripsi</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17365D"/>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FFFFFF"/>
                    </a:solidFill>
                  </a:tcPr>
                </a:tc>
              </a:tr>
              <a:tr h="399415">
                <a:tc>
                  <a:txBody>
                    <a:bodyPr/>
                    <a:p>
                      <a:pPr indent="0">
                        <a:buNone/>
                      </a:pPr>
                      <a:r>
                        <a:rPr lang="en-US" sz="200" b="0">
                          <a:solidFill>
                            <a:srgbClr val="000000"/>
                          </a:solidFill>
                          <a:latin typeface="Times New Roman" panose="02020603050405020304" charset="0"/>
                          <a:cs typeface="Times New Roman" panose="02020603050405020304" charset="0"/>
                        </a:rPr>
                        <a:t>10</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Sidang Meja Hijau</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solidFill>
                      <a:srgbClr val="FFFFFF"/>
                    </a:solidFill>
                  </a:tcPr>
                </a:tc>
                <a:tc>
                  <a:txBody>
                    <a:bodyPr/>
                    <a:p>
                      <a:pPr indent="0">
                        <a:buNone/>
                      </a:pPr>
                      <a:r>
                        <a:rPr lang="en-US" sz="200" b="0">
                          <a:solidFill>
                            <a:srgbClr val="000000"/>
                          </a:solidFill>
                          <a:latin typeface="Times New Roman" panose="02020603050405020304" charset="0"/>
                          <a:cs typeface="Times New Roman" panose="02020603050405020304" charset="0"/>
                        </a:rPr>
                        <a:t> </a:t>
                      </a: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endParaRPr lang="en-US" sz="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a:noFill/>
                    </a:lnL>
                    <a:lnR cap="flat">
                      <a:noFill/>
                    </a:lnR>
                    <a:lnT cap="flat">
                      <a:noFill/>
                    </a:lnT>
                    <a:lnB cap="flat">
                      <a:noFill/>
                    </a:lnB>
                    <a:lnTlToBr>
                      <a:noFill/>
                    </a:lnTlToBr>
                    <a:lnBlToTr>
                      <a:noFill/>
                    </a:lnBlToTr>
                    <a:solidFill>
                      <a:srgbClr val="17365D"/>
                    </a:solidFill>
                  </a:tcPr>
                </a:tc>
              </a:tr>
            </a:tbl>
          </a:graphicData>
        </a:graphic>
      </p:graphicFrame>
      <p:pic>
        <p:nvPicPr>
          <p:cNvPr id="7" name="Picture 6"/>
          <p:cNvPicPr>
            <a:picLocks noChangeAspect="1"/>
          </p:cNvPicPr>
          <p:nvPr/>
        </p:nvPicPr>
        <p:blipFill>
          <a:blip r:embed="rId2"/>
          <a:srcRect t="8658" r="13665"/>
          <a:stretch>
            <a:fillRect/>
          </a:stretch>
        </p:blipFill>
        <p:spPr>
          <a:xfrm>
            <a:off x="1917700" y="1120140"/>
            <a:ext cx="8356600" cy="4813300"/>
          </a:xfrm>
          <a:prstGeom prst="rect">
            <a:avLst/>
          </a:prstGeom>
        </p:spPr>
      </p:pic>
      <p:sp>
        <p:nvSpPr>
          <p:cNvPr id="27" name="TextBox 12"/>
          <p:cNvSpPr txBox="1"/>
          <p:nvPr/>
        </p:nvSpPr>
        <p:spPr>
          <a:xfrm>
            <a:off x="273523" y="552029"/>
            <a:ext cx="5759450"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Rencana Kegiatan Kerja</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8"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241744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Referensi</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7"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
        <p:nvSpPr>
          <p:cNvPr id="100" name="Text Box 99"/>
          <p:cNvSpPr txBox="1"/>
          <p:nvPr/>
        </p:nvSpPr>
        <p:spPr>
          <a:xfrm>
            <a:off x="450215" y="909320"/>
            <a:ext cx="11290935" cy="5846445"/>
          </a:xfrm>
          <a:prstGeom prst="rect">
            <a:avLst/>
          </a:prstGeom>
          <a:noFill/>
          <a:ln w="9525">
            <a:noFill/>
          </a:ln>
        </p:spPr>
        <p:txBody>
          <a:bodyPr wrap="square">
            <a:spAutoFit/>
          </a:bodyPr>
          <a:p>
            <a:pPr indent="0" algn="l"/>
            <a:r>
              <a:rPr lang="en-US" sz="2200" b="1">
                <a:solidFill>
                  <a:schemeClr val="tx2"/>
                </a:solidFill>
                <a:cs typeface="+mn-lt"/>
              </a:rPr>
              <a:t>	</a:t>
            </a:r>
            <a:r>
              <a:rPr lang="en-US" sz="2200" b="0">
                <a:solidFill>
                  <a:schemeClr val="tx2"/>
                </a:solidFill>
                <a:cs typeface="+mn-lt"/>
              </a:rPr>
              <a:t>Barus, Eltra E. dkk.  2018. “Otomatisasi Sistem Kontrol pH Dan Informasi Suhu Pada Akuarium Menggunakan Arduino Uno dan Raspberry PI 3” dalam Jurnal Fisika Sains dan Aplikasinya Vol. 3, No. 2, Kupang: Jurnal Fisika. Khatri, Narendra. dkk. 2017. “An IoT based Innovated Real Time pH Monitoring and Control of Municipal Waste Water for Agriculture and Gardenering” in book  Proceedings of First </a:t>
            </a:r>
            <a:r>
              <a:rPr lang="en-ID" altLang="en-US" sz="2200" b="0">
                <a:solidFill>
                  <a:schemeClr val="tx2"/>
                </a:solidFill>
                <a:cs typeface="+mn-lt"/>
              </a:rPr>
              <a:t>i</a:t>
            </a:r>
            <a:r>
              <a:rPr lang="en-US" sz="2200" b="0">
                <a:solidFill>
                  <a:schemeClr val="tx2"/>
                </a:solidFill>
                <a:cs typeface="+mn-lt"/>
              </a:rPr>
              <a:t>nternational Conference on Smart System, Innovation and Computing Chapter 34. India: Smart Innovation. Kuswinta, Adlan Jiwa. dkk. 2019. “Implementasi IoT Cerdas Berbasis Inference Fuzzy Tsukamoto Pada Pemantauan Kadar pH Dan Ketinggian Air Dalam 	Akuaponik” dalam J-Cosine Vol. 3, No. 1 Lawa, Ricky Palimbunga. 2017. “Sistem Monitoring Keasaman Air Berbasis Jaringan Nirkabel WiFi IP”. Skripsi. Tidak Diterbitkan. Fakultas Sains dan Teknologi. Universitas Sanata Dharma: Yogyakarta.</a:t>
            </a:r>
            <a:endParaRPr lang="en-US" sz="2200" b="0">
              <a:solidFill>
                <a:schemeClr val="tx2"/>
              </a:solidFill>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100" name="Text Box 99"/>
          <p:cNvSpPr txBox="1"/>
          <p:nvPr/>
        </p:nvSpPr>
        <p:spPr>
          <a:xfrm>
            <a:off x="532130" y="961390"/>
            <a:ext cx="11381740" cy="5631180"/>
          </a:xfrm>
          <a:prstGeom prst="rect">
            <a:avLst/>
          </a:prstGeom>
          <a:noFill/>
          <a:ln w="9525">
            <a:noFill/>
          </a:ln>
        </p:spPr>
        <p:txBody>
          <a:bodyPr wrap="square">
            <a:spAutoFit/>
          </a:bodyPr>
          <a:p>
            <a:pPr indent="0"/>
            <a:r>
              <a:rPr lang="en-US" sz="2000" b="0">
                <a:solidFill>
                  <a:schemeClr val="tx2"/>
                </a:solidFill>
                <a:cs typeface="+mn-lt"/>
              </a:rPr>
              <a:t>Mehta, Manan. “ESP 8266: A Breakthrough In Wireless Sensor Networks And Internet Of Things”. International Journal of Electronics and Communication 	Engineering &amp; Technology (IJECET), Vol. 6, No.8, pp. 07-11.2019.</a:t>
            </a:r>
            <a:endParaRPr lang="en-US" sz="2000" b="0">
              <a:solidFill>
                <a:schemeClr val="tx2"/>
              </a:solidFill>
              <a:cs typeface="+mn-lt"/>
            </a:endParaRPr>
          </a:p>
          <a:p>
            <a:pPr indent="0"/>
            <a:r>
              <a:rPr lang="en-US" sz="2000" b="0">
                <a:solidFill>
                  <a:schemeClr val="tx2"/>
                </a:solidFill>
                <a:cs typeface="+mn-lt"/>
              </a:rPr>
              <a:t> Nurfachri, Ergi. dkk. 2015. “Rancangan Sistem Monitoring pH Berbasis Mikrokontroller Arduino dan Wifi Node ESP8266” Prosiding SKF, Bandung. Qalit, Al. dkk. 2017. “Rancang Bangun Prototipe Pemantauan Kada pH dna Kontrol Suhu Serta Pemberian Pakan Otomatis pada Budidaya Ikan Lele Sangkuriang Berbasis IoT” dalam KITEKTRO: Jurnal Online Teknik Elektro Vol. 2, No. 3, (hlm. 8-15). Banda Aceh: Pusat Dokumentasi dan Informasi Ilmiah LIPI. Pambudi, Rian Bayu. dkk. 2018. “Implementasi Node Sensor untuk Sistem Pengamatan pH Air Pada Budidaya Ikan Air Tawar” dalam Jurnal Pengembangan Teknologi Informasi dan Ilmu Komputer Universitas Brawijaya Vol. 2, No. 8, (hlm.	2861-2868). Salih, Nahla Abdul Jalih. dkk. “Design and implementation of a smart monitoring 	system for water quality of fish farm”. Indonesian Jurnal of Electrical Engineering and Computer Science, Vol. 14, No. 1, pp. 45-52.2019. </a:t>
            </a:r>
            <a:endParaRPr lang="en-US" sz="2000" b="0">
              <a:solidFill>
                <a:schemeClr val="tx2"/>
              </a:solidFill>
              <a:cs typeface="+mn-lt"/>
            </a:endParaRPr>
          </a:p>
        </p:txBody>
      </p:sp>
      <p:sp>
        <p:nvSpPr>
          <p:cNvPr id="27" name="TextBox 12"/>
          <p:cNvSpPr txBox="1"/>
          <p:nvPr/>
        </p:nvSpPr>
        <p:spPr>
          <a:xfrm>
            <a:off x="273523" y="552029"/>
            <a:ext cx="241744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Referensi</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7"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6" name="Title 5"/>
          <p:cNvSpPr>
            <a:spLocks noGrp="1"/>
          </p:cNvSpPr>
          <p:nvPr>
            <p:ph type="ctrTitle"/>
          </p:nvPr>
        </p:nvSpPr>
        <p:spPr>
          <a:xfrm>
            <a:off x="1612265" y="2712720"/>
            <a:ext cx="8967470" cy="1432560"/>
          </a:xfrm>
        </p:spPr>
        <p:txBody>
          <a:bodyPr>
            <a:noAutofit/>
          </a:bodyPr>
          <a:p>
            <a:r>
              <a:rPr lang="en-ID" altLang="en-US" sz="9100" b="1" dirty="0">
                <a:solidFill>
                  <a:schemeClr val="tx2"/>
                </a:solidFill>
                <a:latin typeface="Calibri" panose="020F0502020204030204" charset="0"/>
                <a:cs typeface="Calibri" panose="020F0502020204030204" charset="0"/>
              </a:rPr>
              <a:t>TERIMA KASIH</a:t>
            </a:r>
            <a:endParaRPr lang="en-ID" altLang="en-US" sz="9100" b="1" dirty="0">
              <a:solidFill>
                <a:schemeClr val="tx2"/>
              </a:solidFill>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369252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Latar Belakang</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2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
        <p:nvSpPr>
          <p:cNvPr id="11" name="任意多边形 27"/>
          <p:cNvSpPr/>
          <p:nvPr/>
        </p:nvSpPr>
        <p:spPr>
          <a:xfrm flipH="1">
            <a:off x="2985135" y="2632075"/>
            <a:ext cx="2919095" cy="1674495"/>
          </a:xfrm>
          <a:custGeom>
            <a:avLst/>
            <a:gdLst>
              <a:gd name="connsiteX0" fmla="*/ 2410778 w 3892794"/>
              <a:gd name="connsiteY0" fmla="*/ 0 h 2232659"/>
              <a:gd name="connsiteX1" fmla="*/ 1784177 w 3892794"/>
              <a:gd name="connsiteY1" fmla="*/ 0 h 2232659"/>
              <a:gd name="connsiteX2" fmla="*/ 0 w 3892794"/>
              <a:gd name="connsiteY2" fmla="*/ 0 h 2232659"/>
              <a:gd name="connsiteX3" fmla="*/ 1482016 w 3892794"/>
              <a:gd name="connsiteY3" fmla="*/ 2232659 h 2232659"/>
              <a:gd name="connsiteX4" fmla="*/ 3266193 w 3892794"/>
              <a:gd name="connsiteY4" fmla="*/ 2232659 h 2232659"/>
              <a:gd name="connsiteX5" fmla="*/ 3428050 w 3892794"/>
              <a:gd name="connsiteY5" fmla="*/ 2232659 h 2232659"/>
              <a:gd name="connsiteX6" fmla="*/ 3892794 w 3892794"/>
              <a:gd name="connsiteY6" fmla="*/ 2232659 h 223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2794" h="2232659">
                <a:moveTo>
                  <a:pt x="2410778" y="0"/>
                </a:moveTo>
                <a:lnTo>
                  <a:pt x="1784177" y="0"/>
                </a:lnTo>
                <a:lnTo>
                  <a:pt x="0" y="0"/>
                </a:lnTo>
                <a:lnTo>
                  <a:pt x="1482016" y="2232659"/>
                </a:lnTo>
                <a:lnTo>
                  <a:pt x="3266193" y="2232659"/>
                </a:lnTo>
                <a:lnTo>
                  <a:pt x="3428050" y="2232659"/>
                </a:lnTo>
                <a:lnTo>
                  <a:pt x="3892794" y="2232659"/>
                </a:lnTo>
                <a:close/>
              </a:path>
            </a:pathLst>
          </a:cu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imHei" panose="02010609060101010101" charset="-122"/>
              <a:ea typeface="IBM Plex Sans" panose="020B0503050000000000" charset="0"/>
              <a:cs typeface="IBM Plex Sans" panose="020B0503050000000000" charset="0"/>
            </a:endParaRPr>
          </a:p>
        </p:txBody>
      </p:sp>
      <p:sp>
        <p:nvSpPr>
          <p:cNvPr id="12" name="任意多边形 16"/>
          <p:cNvSpPr/>
          <p:nvPr/>
        </p:nvSpPr>
        <p:spPr>
          <a:xfrm>
            <a:off x="1247775" y="2632075"/>
            <a:ext cx="2571115" cy="1674495"/>
          </a:xfrm>
          <a:custGeom>
            <a:avLst/>
            <a:gdLst>
              <a:gd name="connsiteX0" fmla="*/ 0 w 3428050"/>
              <a:gd name="connsiteY0" fmla="*/ 0 h 2232659"/>
              <a:gd name="connsiteX1" fmla="*/ 3428050 w 3428050"/>
              <a:gd name="connsiteY1" fmla="*/ 0 h 2232659"/>
              <a:gd name="connsiteX2" fmla="*/ 1946034 w 3428050"/>
              <a:gd name="connsiteY2" fmla="*/ 2232659 h 2232659"/>
              <a:gd name="connsiteX3" fmla="*/ 0 w 3428050"/>
              <a:gd name="connsiteY3" fmla="*/ 2232659 h 2232659"/>
              <a:gd name="connsiteX4" fmla="*/ 0 w 3428050"/>
              <a:gd name="connsiteY4" fmla="*/ 0 h 223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050" h="2232659">
                <a:moveTo>
                  <a:pt x="0" y="0"/>
                </a:moveTo>
                <a:lnTo>
                  <a:pt x="3428050" y="0"/>
                </a:lnTo>
                <a:lnTo>
                  <a:pt x="1946034" y="2232659"/>
                </a:lnTo>
                <a:lnTo>
                  <a:pt x="0" y="223265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imHei" panose="02010609060101010101" charset="-122"/>
              <a:ea typeface="IBM Plex Sans" panose="020B0503050000000000" charset="0"/>
              <a:cs typeface="IBM Plex Sans" panose="020B0503050000000000" charset="0"/>
            </a:endParaRPr>
          </a:p>
        </p:txBody>
      </p:sp>
      <p:sp>
        <p:nvSpPr>
          <p:cNvPr id="13" name="任意多边形 13"/>
          <p:cNvSpPr/>
          <p:nvPr/>
        </p:nvSpPr>
        <p:spPr>
          <a:xfrm>
            <a:off x="522605" y="2743835"/>
            <a:ext cx="3081020" cy="2059940"/>
          </a:xfrm>
          <a:custGeom>
            <a:avLst/>
            <a:gdLst>
              <a:gd name="connsiteX0" fmla="*/ 0 w 4107943"/>
              <a:gd name="connsiteY0" fmla="*/ 0 h 2746538"/>
              <a:gd name="connsiteX1" fmla="*/ 914400 w 4107943"/>
              <a:gd name="connsiteY1" fmla="*/ 0 h 2746538"/>
              <a:gd name="connsiteX2" fmla="*/ 914400 w 4107943"/>
              <a:gd name="connsiteY2" fmla="*/ 1 h 2746538"/>
              <a:gd name="connsiteX3" fmla="*/ 4107943 w 4107943"/>
              <a:gd name="connsiteY3" fmla="*/ 1 h 2746538"/>
              <a:gd name="connsiteX4" fmla="*/ 2284819 w 4107943"/>
              <a:gd name="connsiteY4" fmla="*/ 2746538 h 2746538"/>
              <a:gd name="connsiteX5" fmla="*/ 511158 w 4107943"/>
              <a:gd name="connsiteY5" fmla="*/ 2746538 h 2746538"/>
              <a:gd name="connsiteX6" fmla="*/ 511158 w 4107943"/>
              <a:gd name="connsiteY6" fmla="*/ 2746537 h 2746538"/>
              <a:gd name="connsiteX7" fmla="*/ 0 w 4107943"/>
              <a:gd name="connsiteY7" fmla="*/ 2746537 h 2746538"/>
              <a:gd name="connsiteX0-1" fmla="*/ 0 w 4107943"/>
              <a:gd name="connsiteY0-2" fmla="*/ 0 h 2746538"/>
              <a:gd name="connsiteX1-3" fmla="*/ 914400 w 4107943"/>
              <a:gd name="connsiteY1-4" fmla="*/ 0 h 2746538"/>
              <a:gd name="connsiteX2-5" fmla="*/ 4107943 w 4107943"/>
              <a:gd name="connsiteY2-6" fmla="*/ 1 h 2746538"/>
              <a:gd name="connsiteX3-7" fmla="*/ 2284819 w 4107943"/>
              <a:gd name="connsiteY3-8" fmla="*/ 2746538 h 2746538"/>
              <a:gd name="connsiteX4-9" fmla="*/ 511158 w 4107943"/>
              <a:gd name="connsiteY4-10" fmla="*/ 2746538 h 2746538"/>
              <a:gd name="connsiteX5-11" fmla="*/ 511158 w 4107943"/>
              <a:gd name="connsiteY5-12" fmla="*/ 2746537 h 2746538"/>
              <a:gd name="connsiteX6-13" fmla="*/ 0 w 4107943"/>
              <a:gd name="connsiteY6-14" fmla="*/ 2746537 h 2746538"/>
              <a:gd name="connsiteX7-15" fmla="*/ 0 w 4107943"/>
              <a:gd name="connsiteY7-16" fmla="*/ 0 h 2746538"/>
              <a:gd name="connsiteX0-17" fmla="*/ 0 w 4107943"/>
              <a:gd name="connsiteY0-18" fmla="*/ 0 h 2746538"/>
              <a:gd name="connsiteX1-19" fmla="*/ 914400 w 4107943"/>
              <a:gd name="connsiteY1-20" fmla="*/ 0 h 2746538"/>
              <a:gd name="connsiteX2-21" fmla="*/ 4107943 w 4107943"/>
              <a:gd name="connsiteY2-22" fmla="*/ 1 h 2746538"/>
              <a:gd name="connsiteX3-23" fmla="*/ 2284819 w 4107943"/>
              <a:gd name="connsiteY3-24" fmla="*/ 2746538 h 2746538"/>
              <a:gd name="connsiteX4-25" fmla="*/ 511158 w 4107943"/>
              <a:gd name="connsiteY4-26" fmla="*/ 2746538 h 2746538"/>
              <a:gd name="connsiteX5-27" fmla="*/ 0 w 4107943"/>
              <a:gd name="connsiteY5-28" fmla="*/ 2746537 h 2746538"/>
              <a:gd name="connsiteX6-29" fmla="*/ 0 w 4107943"/>
              <a:gd name="connsiteY6-30" fmla="*/ 0 h 2746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107943" h="2746538">
                <a:moveTo>
                  <a:pt x="0" y="0"/>
                </a:moveTo>
                <a:lnTo>
                  <a:pt x="914400" y="0"/>
                </a:lnTo>
                <a:lnTo>
                  <a:pt x="4107943" y="1"/>
                </a:lnTo>
                <a:lnTo>
                  <a:pt x="2284819" y="2746538"/>
                </a:lnTo>
                <a:lnTo>
                  <a:pt x="511158" y="2746538"/>
                </a:lnTo>
                <a:lnTo>
                  <a:pt x="0" y="2746537"/>
                </a:lnTo>
                <a:lnTo>
                  <a:pt x="0" y="0"/>
                </a:lnTo>
                <a:close/>
              </a:path>
            </a:pathLst>
          </a:cu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imHei" panose="02010609060101010101" charset="-122"/>
              <a:ea typeface="IBM Plex Sans" panose="020B0503050000000000" charset="0"/>
              <a:cs typeface="IBM Plex Sans" panose="020B0503050000000000" charset="0"/>
            </a:endParaRPr>
          </a:p>
        </p:txBody>
      </p:sp>
      <p:sp>
        <p:nvSpPr>
          <p:cNvPr id="18" name="文本框 17"/>
          <p:cNvSpPr txBox="1"/>
          <p:nvPr>
            <p:custDataLst>
              <p:tags r:id="rId4"/>
            </p:custDataLst>
          </p:nvPr>
        </p:nvSpPr>
        <p:spPr>
          <a:xfrm>
            <a:off x="1100455" y="5307330"/>
            <a:ext cx="3502660" cy="702945"/>
          </a:xfrm>
          <a:prstGeom prst="rect">
            <a:avLst/>
          </a:prstGeom>
        </p:spPr>
        <p:txBody>
          <a:bodyPr vert="horz" wrap="square" lIns="90000" tIns="46800" bIns="0" anchor="b" anchorCtr="0">
            <a:noAutofit/>
          </a:bodyPr>
          <a:p>
            <a:pPr marL="285750" indent="-285750" algn="l">
              <a:lnSpc>
                <a:spcPct val="150000"/>
              </a:lnSpc>
              <a:buFont typeface="Arial" panose="020B0604020202020204" pitchFamily="34" charset="0"/>
              <a:buChar char="•"/>
            </a:pPr>
            <a:r>
              <a:rPr lang="en-ID" altLang="zh-CN" sz="1500" b="1" kern="900" spc="300" dirty="0">
                <a:solidFill>
                  <a:schemeClr val="tx2"/>
                </a:solidFill>
                <a:latin typeface="Microsoft YaHei" panose="020B0503020204020204" charset="-122"/>
                <a:ea typeface="Microsoft YaHei" panose="020B0503020204020204" charset="-122"/>
                <a:cs typeface="+mj-cs"/>
                <a:sym typeface="+mn-lt"/>
              </a:rPr>
              <a:t>Budidaya Ikan Gurami</a:t>
            </a:r>
            <a:endParaRPr lang="en-ID" altLang="zh-CN" sz="1500" b="1" kern="900" spc="300" dirty="0">
              <a:solidFill>
                <a:schemeClr val="tx2"/>
              </a:solidFill>
              <a:latin typeface="Microsoft YaHei" panose="020B0503020204020204" charset="-122"/>
              <a:ea typeface="Microsoft YaHei" panose="020B0503020204020204" charset="-122"/>
              <a:cs typeface="+mj-cs"/>
              <a:sym typeface="+mn-lt"/>
            </a:endParaRPr>
          </a:p>
          <a:p>
            <a:pPr marL="285750" indent="-285750" algn="l">
              <a:lnSpc>
                <a:spcPct val="150000"/>
              </a:lnSpc>
              <a:buFont typeface="Arial" panose="020B0604020202020204" pitchFamily="34" charset="0"/>
              <a:buChar char="•"/>
            </a:pPr>
            <a:r>
              <a:rPr lang="en-ID" altLang="zh-CN" sz="1500" b="1" kern="900" spc="300" dirty="0">
                <a:solidFill>
                  <a:schemeClr val="tx2"/>
                </a:solidFill>
                <a:latin typeface="Microsoft YaHei" panose="020B0503020204020204" charset="-122"/>
                <a:ea typeface="Microsoft YaHei" panose="020B0503020204020204" charset="-122"/>
                <a:cs typeface="+mj-cs"/>
                <a:sym typeface="+mn-lt"/>
              </a:rPr>
              <a:t>Kualitas Air Kolam</a:t>
            </a:r>
            <a:endParaRPr lang="en-ID" altLang="zh-CN" sz="1500" b="1" kern="900" spc="300" dirty="0">
              <a:solidFill>
                <a:schemeClr val="tx2"/>
              </a:solidFill>
              <a:latin typeface="Microsoft YaHei" panose="020B0503020204020204" charset="-122"/>
              <a:ea typeface="Microsoft YaHei" panose="020B0503020204020204" charset="-122"/>
              <a:cs typeface="+mj-cs"/>
              <a:sym typeface="+mn-lt"/>
            </a:endParaRPr>
          </a:p>
        </p:txBody>
      </p:sp>
      <p:pic>
        <p:nvPicPr>
          <p:cNvPr id="17" name="Picture 16" descr="pH"/>
          <p:cNvPicPr>
            <a:picLocks noChangeAspect="1"/>
          </p:cNvPicPr>
          <p:nvPr/>
        </p:nvPicPr>
        <p:blipFill>
          <a:blip r:embed="rId5"/>
          <a:srcRect r="29422"/>
          <a:stretch>
            <a:fillRect/>
          </a:stretch>
        </p:blipFill>
        <p:spPr>
          <a:xfrm>
            <a:off x="6960870" y="1818640"/>
            <a:ext cx="1755775" cy="3220720"/>
          </a:xfrm>
          <a:prstGeom prst="rect">
            <a:avLst/>
          </a:prstGeom>
        </p:spPr>
      </p:pic>
      <p:sp>
        <p:nvSpPr>
          <p:cNvPr id="19" name="Title 18"/>
          <p:cNvSpPr>
            <a:spLocks noGrp="1"/>
          </p:cNvSpPr>
          <p:nvPr>
            <p:ph type="ctrTitle"/>
          </p:nvPr>
        </p:nvSpPr>
        <p:spPr>
          <a:xfrm>
            <a:off x="6348095" y="659130"/>
            <a:ext cx="5888355" cy="779145"/>
          </a:xfrm>
        </p:spPr>
        <p:txBody>
          <a:bodyPr>
            <a:normAutofit/>
          </a:bodyPr>
          <a:p>
            <a:r>
              <a:rPr lang="en-ID" altLang="en-US" sz="3500" b="1" dirty="0">
                <a:solidFill>
                  <a:schemeClr val="tx2"/>
                </a:solidFill>
                <a:latin typeface="Calibri" panose="020F0502020204030204" charset="0"/>
                <a:cs typeface="Calibri" panose="020F0502020204030204" charset="0"/>
              </a:rPr>
              <a:t>Skala pH Ikan Gurami</a:t>
            </a:r>
            <a:endParaRPr lang="en-ID" altLang="en-US" sz="3500" b="1" dirty="0">
              <a:solidFill>
                <a:schemeClr val="tx2"/>
              </a:solidFill>
              <a:latin typeface="Calibri" panose="020F0502020204030204" charset="0"/>
              <a:cs typeface="Calibri" panose="020F0502020204030204" charset="0"/>
            </a:endParaRPr>
          </a:p>
        </p:txBody>
      </p:sp>
      <p:sp>
        <p:nvSpPr>
          <p:cNvPr id="20" name="Title 1"/>
          <p:cNvSpPr>
            <a:spLocks noGrp="1"/>
          </p:cNvSpPr>
          <p:nvPr/>
        </p:nvSpPr>
        <p:spPr>
          <a:xfrm>
            <a:off x="8960485" y="3093720"/>
            <a:ext cx="2778760" cy="6692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D" altLang="en-US" sz="2335" b="1" dirty="0">
                <a:solidFill>
                  <a:schemeClr val="tx2"/>
                </a:solidFill>
                <a:latin typeface="Calibri" panose="020F0502020204030204" charset="0"/>
                <a:cs typeface="Calibri" panose="020F0502020204030204" charset="0"/>
              </a:rPr>
              <a:t>PH 6,5 - 7,5</a:t>
            </a:r>
            <a:endParaRPr lang="en-ID" altLang="en-US" sz="2335" b="1" dirty="0">
              <a:solidFill>
                <a:schemeClr val="tx2"/>
              </a:solidFill>
              <a:latin typeface="Calibri" panose="020F0502020204030204" charset="0"/>
              <a:cs typeface="Calibri" panose="020F0502020204030204" charset="0"/>
            </a:endParaRPr>
          </a:p>
          <a:p>
            <a:pPr algn="l"/>
            <a:r>
              <a:rPr lang="en-ID" altLang="en-US" sz="1500" b="1" dirty="0">
                <a:solidFill>
                  <a:schemeClr val="tx2"/>
                </a:solidFill>
                <a:latin typeface="Calibri" panose="020F0502020204030204" charset="0"/>
                <a:cs typeface="Calibri" panose="020F0502020204030204" charset="0"/>
              </a:rPr>
              <a:t>(Sitanggang dan Sarwono, 2011)</a:t>
            </a:r>
            <a:endParaRPr lang="en-ID" altLang="en-US" sz="1500" b="1" dirty="0">
              <a:solidFill>
                <a:schemeClr val="tx2"/>
              </a:solidFill>
              <a:latin typeface="Calibri" panose="020F0502020204030204" charset="0"/>
              <a:cs typeface="Calibri" panose="020F0502020204030204" charset="0"/>
            </a:endParaRPr>
          </a:p>
        </p:txBody>
      </p:sp>
      <p:sp>
        <p:nvSpPr>
          <p:cNvPr id="22" name="Right Brace 21"/>
          <p:cNvSpPr/>
          <p:nvPr/>
        </p:nvSpPr>
        <p:spPr>
          <a:xfrm>
            <a:off x="8731885" y="3256280"/>
            <a:ext cx="76200" cy="344170"/>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en-US"/>
          </a:p>
        </p:txBody>
      </p:sp>
      <p:cxnSp>
        <p:nvCxnSpPr>
          <p:cNvPr id="23" name="Straight Connector 22"/>
          <p:cNvCxnSpPr/>
          <p:nvPr/>
        </p:nvCxnSpPr>
        <p:spPr>
          <a:xfrm>
            <a:off x="6593205" y="396240"/>
            <a:ext cx="0" cy="60172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443801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Rumusan Masalah</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2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3" name="组合 4"/>
          <p:cNvGrpSpPr/>
          <p:nvPr/>
        </p:nvGrpSpPr>
        <p:grpSpPr>
          <a:xfrm>
            <a:off x="5285924" y="3357244"/>
            <a:ext cx="1620385" cy="2419351"/>
            <a:chOff x="3372669" y="2200274"/>
            <a:chExt cx="1620385" cy="2419351"/>
          </a:xfrm>
        </p:grpSpPr>
        <p:sp>
          <p:nvSpPr>
            <p:cNvPr id="6" name="圆角矩形 8"/>
            <p:cNvSpPr/>
            <p:nvPr/>
          </p:nvSpPr>
          <p:spPr>
            <a:xfrm>
              <a:off x="3372669" y="2200274"/>
              <a:ext cx="1605757" cy="2419351"/>
            </a:xfrm>
            <a:prstGeom prst="roundRect">
              <a:avLst>
                <a:gd name="adj" fmla="val 12119"/>
              </a:avLst>
            </a:prstGeom>
            <a:noFill/>
            <a:ln w="317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8" name="文本框 7"/>
            <p:cNvSpPr txBox="1"/>
            <p:nvPr/>
          </p:nvSpPr>
          <p:spPr>
            <a:xfrm>
              <a:off x="3397133" y="3020400"/>
              <a:ext cx="1595921" cy="922020"/>
            </a:xfrm>
            <a:prstGeom prst="rect">
              <a:avLst/>
            </a:prstGeom>
            <a:noFill/>
          </p:spPr>
          <p:txBody>
            <a:bodyPr wrap="square" rtlCol="0">
              <a:spAutoFit/>
            </a:bodyPr>
            <a:p>
              <a:pPr algn="ctr">
                <a:lnSpc>
                  <a:spcPct val="150000"/>
                </a:lnSpc>
              </a:pPr>
              <a:r>
                <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rPr>
                <a:t>Pengiriman data nilai pH ke Android</a:t>
              </a:r>
              <a:endPar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endParaRPr>
            </a:p>
          </p:txBody>
        </p:sp>
      </p:grpSp>
      <p:grpSp>
        <p:nvGrpSpPr>
          <p:cNvPr id="9" name="组合 8"/>
          <p:cNvGrpSpPr/>
          <p:nvPr/>
        </p:nvGrpSpPr>
        <p:grpSpPr>
          <a:xfrm>
            <a:off x="7237007" y="3012658"/>
            <a:ext cx="1616059" cy="2419351"/>
            <a:chOff x="5294542" y="1855688"/>
            <a:chExt cx="1616059" cy="2419351"/>
          </a:xfrm>
        </p:grpSpPr>
        <p:sp>
          <p:nvSpPr>
            <p:cNvPr id="10" name="圆角矩形 12"/>
            <p:cNvSpPr/>
            <p:nvPr/>
          </p:nvSpPr>
          <p:spPr>
            <a:xfrm>
              <a:off x="5294542" y="1855688"/>
              <a:ext cx="1605757" cy="2419351"/>
            </a:xfrm>
            <a:prstGeom prst="roundRect">
              <a:avLst>
                <a:gd name="adj" fmla="val 12119"/>
              </a:avLst>
            </a:prstGeom>
            <a:noFill/>
            <a:ln w="317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15" name="文本框 11"/>
            <p:cNvSpPr txBox="1"/>
            <p:nvPr/>
          </p:nvSpPr>
          <p:spPr>
            <a:xfrm>
              <a:off x="5314680" y="2051199"/>
              <a:ext cx="1595921" cy="1753235"/>
            </a:xfrm>
            <a:prstGeom prst="rect">
              <a:avLst/>
            </a:prstGeom>
            <a:noFill/>
          </p:spPr>
          <p:txBody>
            <a:bodyPr wrap="square" rtlCol="0">
              <a:spAutoFit/>
            </a:bodyPr>
            <a:p>
              <a:pPr algn="ctr">
                <a:lnSpc>
                  <a:spcPct val="150000"/>
                </a:lnSpc>
              </a:pPr>
              <a:r>
                <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rPr>
                <a:t>Tindakan terhadap nilai pH air jika tidak memenuhi syarat</a:t>
              </a:r>
              <a:endPar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endParaRPr>
            </a:p>
          </p:txBody>
        </p:sp>
      </p:grpSp>
      <p:grpSp>
        <p:nvGrpSpPr>
          <p:cNvPr id="17" name="组合 16"/>
          <p:cNvGrpSpPr/>
          <p:nvPr/>
        </p:nvGrpSpPr>
        <p:grpSpPr>
          <a:xfrm>
            <a:off x="3344389" y="3012658"/>
            <a:ext cx="1611792" cy="2419351"/>
            <a:chOff x="1465424" y="1855688"/>
            <a:chExt cx="1611792" cy="2419351"/>
          </a:xfrm>
        </p:grpSpPr>
        <p:sp>
          <p:nvSpPr>
            <p:cNvPr id="21" name="圆角矩形 20"/>
            <p:cNvSpPr/>
            <p:nvPr/>
          </p:nvSpPr>
          <p:spPr>
            <a:xfrm>
              <a:off x="1465424" y="1855688"/>
              <a:ext cx="1605757" cy="2419351"/>
            </a:xfrm>
            <a:prstGeom prst="roundRect">
              <a:avLst>
                <a:gd name="adj" fmla="val 12119"/>
              </a:avLst>
            </a:prstGeom>
            <a:noFill/>
            <a:ln w="317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22" name="文本框 21"/>
            <p:cNvSpPr txBox="1"/>
            <p:nvPr/>
          </p:nvSpPr>
          <p:spPr>
            <a:xfrm>
              <a:off x="2098896" y="2079017"/>
              <a:ext cx="309880" cy="337185"/>
            </a:xfrm>
            <a:prstGeom prst="rect">
              <a:avLst/>
            </a:prstGeom>
            <a:noFill/>
          </p:spPr>
          <p:txBody>
            <a:bodyPr wrap="none" rtlCol="0">
              <a:spAutoFit/>
            </a:bodyPr>
            <a:p>
              <a:pPr algn="ctr"/>
              <a:endParaRPr lang="zh-CN" altLang="en-US" sz="1600" b="1" spc="300" dirty="0">
                <a:solidFill>
                  <a:schemeClr val="accent1">
                    <a:lumMod val="75000"/>
                  </a:schemeClr>
                </a:solidFill>
                <a:latin typeface="Arial" panose="020B0604020202020204" pitchFamily="34" charset="0"/>
                <a:ea typeface="IBM Plex Sans" panose="020B0503050000000000" charset="0"/>
                <a:cs typeface="IBM Plex Sans" panose="020B0503050000000000" charset="0"/>
              </a:endParaRPr>
            </a:p>
          </p:txBody>
        </p:sp>
        <p:sp>
          <p:nvSpPr>
            <p:cNvPr id="23" name="文本框 22"/>
            <p:cNvSpPr txBox="1"/>
            <p:nvPr/>
          </p:nvSpPr>
          <p:spPr>
            <a:xfrm>
              <a:off x="1481295" y="2403586"/>
              <a:ext cx="1595921" cy="1198880"/>
            </a:xfrm>
            <a:prstGeom prst="rect">
              <a:avLst/>
            </a:prstGeom>
            <a:noFill/>
          </p:spPr>
          <p:txBody>
            <a:bodyPr wrap="square" rtlCol="0">
              <a:spAutoFit/>
            </a:bodyPr>
            <a:p>
              <a:pPr algn="ctr">
                <a:lnSpc>
                  <a:spcPct val="150000"/>
                </a:lnSpc>
              </a:pPr>
              <a:r>
                <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rPr>
                <a:t>Pembuatan sistem pengontrol pH air</a:t>
              </a:r>
              <a:endParaRPr lang="en-ID" altLang="en-US" sz="1200" spc="300" dirty="0" smtClean="0">
                <a:solidFill>
                  <a:schemeClr val="tx2"/>
                </a:solidFill>
                <a:latin typeface="Arial" panose="020B0604020202020204" pitchFamily="34" charset="0"/>
                <a:ea typeface="IBM Plex Sans" panose="020B0503050000000000" charset="0"/>
                <a:cs typeface="IBM Plex Sans" panose="020B0503050000000000" charset="0"/>
              </a:endParaRPr>
            </a:p>
          </p:txBody>
        </p:sp>
      </p:grpSp>
      <p:grpSp>
        <p:nvGrpSpPr>
          <p:cNvPr id="28" name="组合 27"/>
          <p:cNvGrpSpPr/>
          <p:nvPr/>
        </p:nvGrpSpPr>
        <p:grpSpPr>
          <a:xfrm>
            <a:off x="3804766" y="5068073"/>
            <a:ext cx="702072" cy="702072"/>
            <a:chOff x="1925801" y="3911103"/>
            <a:chExt cx="702072" cy="702072"/>
          </a:xfrm>
        </p:grpSpPr>
        <p:sp>
          <p:nvSpPr>
            <p:cNvPr id="29" name="椭圆 28"/>
            <p:cNvSpPr/>
            <p:nvPr/>
          </p:nvSpPr>
          <p:spPr>
            <a:xfrm>
              <a:off x="1925801" y="3911103"/>
              <a:ext cx="702072" cy="702072"/>
            </a:xfrm>
            <a:prstGeom prst="ellipse">
              <a:avLst/>
            </a:prstGeom>
            <a:gradFill flip="none" rotWithShape="1">
              <a:gsLst>
                <a:gs pos="0">
                  <a:schemeClr val="bg1">
                    <a:lumMod val="85000"/>
                  </a:schemeClr>
                </a:gs>
                <a:gs pos="100000">
                  <a:schemeClr val="bg1"/>
                </a:gs>
              </a:gsLst>
              <a:lin ang="16200000" scaled="1"/>
              <a:tileRect/>
            </a:gradFill>
            <a:ln>
              <a:no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0" name="椭圆 29"/>
            <p:cNvSpPr/>
            <p:nvPr/>
          </p:nvSpPr>
          <p:spPr>
            <a:xfrm>
              <a:off x="2028594" y="4013897"/>
              <a:ext cx="496488" cy="496486"/>
            </a:xfrm>
            <a:prstGeom prst="ellipse">
              <a:avLst/>
            </a:prstGeom>
            <a:gradFill flip="none" rotWithShape="1">
              <a:gsLst>
                <a:gs pos="0">
                  <a:schemeClr val="accent2"/>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1" name="文本框 30"/>
            <p:cNvSpPr txBox="1"/>
            <p:nvPr/>
          </p:nvSpPr>
          <p:spPr>
            <a:xfrm>
              <a:off x="2093392" y="4081783"/>
              <a:ext cx="373820" cy="338554"/>
            </a:xfrm>
            <a:prstGeom prst="rect">
              <a:avLst/>
            </a:prstGeom>
            <a:noFill/>
          </p:spPr>
          <p:txBody>
            <a:bodyPr wrap="none" rtlCol="0">
              <a:spAutoFit/>
            </a:bodyPr>
            <a:p>
              <a:pPr algn="ctr"/>
              <a:r>
                <a:rPr lang="en-US" altLang="zh-CN" sz="1600" b="1" dirty="0">
                  <a:solidFill>
                    <a:schemeClr val="bg1"/>
                  </a:solidFill>
                  <a:latin typeface="Arial" panose="020B0604020202020204" pitchFamily="34" charset="0"/>
                  <a:ea typeface="IBM Plex Sans" panose="020B0503050000000000" charset="0"/>
                  <a:cs typeface="IBM Plex Sans" panose="020B0503050000000000" charset="0"/>
                </a:rPr>
                <a:t>01</a:t>
              </a:r>
              <a:endParaRPr lang="zh-CN" altLang="en-US" sz="1600" b="1" dirty="0">
                <a:solidFill>
                  <a:schemeClr val="bg1"/>
                </a:solidFill>
                <a:latin typeface="Arial" panose="020B0604020202020204" pitchFamily="34" charset="0"/>
                <a:ea typeface="IBM Plex Sans" panose="020B0503050000000000" charset="0"/>
                <a:cs typeface="IBM Plex Sans" panose="020B0503050000000000" charset="0"/>
              </a:endParaRPr>
            </a:p>
          </p:txBody>
        </p:sp>
      </p:grpSp>
      <p:grpSp>
        <p:nvGrpSpPr>
          <p:cNvPr id="32" name="组合 31"/>
          <p:cNvGrpSpPr/>
          <p:nvPr/>
        </p:nvGrpSpPr>
        <p:grpSpPr>
          <a:xfrm>
            <a:off x="5746301" y="3006207"/>
            <a:ext cx="702072" cy="702072"/>
            <a:chOff x="3833046" y="1849237"/>
            <a:chExt cx="702072" cy="702072"/>
          </a:xfrm>
        </p:grpSpPr>
        <p:sp>
          <p:nvSpPr>
            <p:cNvPr id="33" name="椭圆 32"/>
            <p:cNvSpPr/>
            <p:nvPr/>
          </p:nvSpPr>
          <p:spPr>
            <a:xfrm>
              <a:off x="3833046" y="1849237"/>
              <a:ext cx="702072" cy="702072"/>
            </a:xfrm>
            <a:prstGeom prst="ellipse">
              <a:avLst/>
            </a:prstGeom>
            <a:gradFill flip="none" rotWithShape="1">
              <a:gsLst>
                <a:gs pos="0">
                  <a:schemeClr val="bg1">
                    <a:lumMod val="85000"/>
                  </a:schemeClr>
                </a:gs>
                <a:gs pos="100000">
                  <a:schemeClr val="bg1"/>
                </a:gs>
              </a:gsLst>
              <a:lin ang="16200000" scaled="1"/>
              <a:tileRect/>
            </a:gradFill>
            <a:ln>
              <a:no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4" name="椭圆 33"/>
            <p:cNvSpPr/>
            <p:nvPr/>
          </p:nvSpPr>
          <p:spPr>
            <a:xfrm>
              <a:off x="3935839" y="1952031"/>
              <a:ext cx="496488" cy="496486"/>
            </a:xfrm>
            <a:prstGeom prst="ellipse">
              <a:avLst/>
            </a:prstGeom>
            <a:gradFill>
              <a:gsLst>
                <a:gs pos="0">
                  <a:schemeClr val="accent5">
                    <a:lumMod val="60000"/>
                    <a:lumOff val="40000"/>
                  </a:schemeClr>
                </a:gs>
                <a:gs pos="100000">
                  <a:schemeClr val="accent4"/>
                </a:gs>
              </a:gsLst>
              <a:lin ang="1620000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5" name="文本框 34"/>
            <p:cNvSpPr txBox="1"/>
            <p:nvPr/>
          </p:nvSpPr>
          <p:spPr>
            <a:xfrm>
              <a:off x="3989080" y="2022566"/>
              <a:ext cx="397865" cy="338554"/>
            </a:xfrm>
            <a:prstGeom prst="rect">
              <a:avLst/>
            </a:prstGeom>
            <a:noFill/>
          </p:spPr>
          <p:txBody>
            <a:bodyPr wrap="none" rtlCol="0">
              <a:spAutoFit/>
            </a:bodyPr>
            <a:p>
              <a:pPr algn="ctr"/>
              <a:r>
                <a:rPr lang="en-US" altLang="zh-CN" sz="1600" b="1" dirty="0">
                  <a:solidFill>
                    <a:schemeClr val="bg1"/>
                  </a:solidFill>
                  <a:latin typeface="Arial" panose="020B0604020202020204" pitchFamily="34" charset="0"/>
                  <a:ea typeface="IBM Plex Sans" panose="020B0503050000000000" charset="0"/>
                  <a:cs typeface="IBM Plex Sans" panose="020B0503050000000000" charset="0"/>
                </a:rPr>
                <a:t>02</a:t>
              </a:r>
              <a:endParaRPr lang="zh-CN" altLang="en-US" sz="1600" b="1" dirty="0">
                <a:solidFill>
                  <a:schemeClr val="bg1"/>
                </a:solidFill>
                <a:latin typeface="Arial" panose="020B0604020202020204" pitchFamily="34" charset="0"/>
                <a:ea typeface="IBM Plex Sans" panose="020B0503050000000000" charset="0"/>
                <a:cs typeface="IBM Plex Sans" panose="020B0503050000000000" charset="0"/>
              </a:endParaRPr>
            </a:p>
          </p:txBody>
        </p:sp>
      </p:grpSp>
      <p:grpSp>
        <p:nvGrpSpPr>
          <p:cNvPr id="36" name="组合 35"/>
          <p:cNvGrpSpPr/>
          <p:nvPr/>
        </p:nvGrpSpPr>
        <p:grpSpPr>
          <a:xfrm>
            <a:off x="7697384" y="5068073"/>
            <a:ext cx="702072" cy="702072"/>
            <a:chOff x="5754919" y="3911103"/>
            <a:chExt cx="702072" cy="702072"/>
          </a:xfrm>
        </p:grpSpPr>
        <p:sp>
          <p:nvSpPr>
            <p:cNvPr id="37" name="椭圆 36"/>
            <p:cNvSpPr/>
            <p:nvPr/>
          </p:nvSpPr>
          <p:spPr>
            <a:xfrm>
              <a:off x="5754919" y="3911103"/>
              <a:ext cx="702072" cy="702072"/>
            </a:xfrm>
            <a:prstGeom prst="ellipse">
              <a:avLst/>
            </a:prstGeom>
            <a:gradFill flip="none" rotWithShape="1">
              <a:gsLst>
                <a:gs pos="0">
                  <a:schemeClr val="bg1">
                    <a:lumMod val="85000"/>
                  </a:schemeClr>
                </a:gs>
                <a:gs pos="100000">
                  <a:schemeClr val="bg1"/>
                </a:gs>
              </a:gsLst>
              <a:lin ang="16200000" scaled="1"/>
              <a:tileRect/>
            </a:gradFill>
            <a:ln>
              <a:no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8" name="椭圆 37"/>
            <p:cNvSpPr/>
            <p:nvPr/>
          </p:nvSpPr>
          <p:spPr>
            <a:xfrm>
              <a:off x="5857712" y="4013897"/>
              <a:ext cx="496488" cy="496486"/>
            </a:xfrm>
            <a:prstGeom prst="ellipse">
              <a:avLst/>
            </a:prstGeom>
            <a:gradFill flip="none" rotWithShape="1">
              <a:gsLst>
                <a:gs pos="0">
                  <a:schemeClr val="accent2"/>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39" name="文本框 38"/>
            <p:cNvSpPr txBox="1"/>
            <p:nvPr/>
          </p:nvSpPr>
          <p:spPr>
            <a:xfrm>
              <a:off x="5910502" y="4092862"/>
              <a:ext cx="404277" cy="338554"/>
            </a:xfrm>
            <a:prstGeom prst="rect">
              <a:avLst/>
            </a:prstGeom>
            <a:noFill/>
          </p:spPr>
          <p:txBody>
            <a:bodyPr wrap="none" rtlCol="0">
              <a:spAutoFit/>
            </a:bodyPr>
            <a:p>
              <a:pPr algn="ctr"/>
              <a:r>
                <a:rPr lang="en-US" altLang="zh-CN" sz="1600" b="1" dirty="0">
                  <a:solidFill>
                    <a:schemeClr val="bg1"/>
                  </a:solidFill>
                  <a:latin typeface="Arial" panose="020B0604020202020204" pitchFamily="34" charset="0"/>
                  <a:ea typeface="IBM Plex Sans" panose="020B0503050000000000" charset="0"/>
                  <a:cs typeface="IBM Plex Sans" panose="020B0503050000000000" charset="0"/>
                </a:rPr>
                <a:t>03</a:t>
              </a:r>
              <a:endParaRPr lang="zh-CN" altLang="en-US" sz="1600" b="1" dirty="0">
                <a:solidFill>
                  <a:schemeClr val="bg1"/>
                </a:solidFill>
                <a:latin typeface="Arial" panose="020B0604020202020204" pitchFamily="34" charset="0"/>
                <a:ea typeface="IBM Plex Sans" panose="020B0503050000000000" charset="0"/>
                <a:cs typeface="IBM Plex Sans" panose="020B0503050000000000" charset="0"/>
              </a:endParaRPr>
            </a:p>
          </p:txBody>
        </p:sp>
      </p:grpSp>
      <p:sp>
        <p:nvSpPr>
          <p:cNvPr id="20" name="Title 13"/>
          <p:cNvSpPr>
            <a:spLocks noGrp="1"/>
          </p:cNvSpPr>
          <p:nvPr/>
        </p:nvSpPr>
        <p:spPr>
          <a:xfrm>
            <a:off x="1380490" y="1981835"/>
            <a:ext cx="9416415" cy="77914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altLang="en-US" sz="2200" b="1" dirty="0">
                <a:solidFill>
                  <a:schemeClr val="tx2"/>
                </a:solidFill>
                <a:latin typeface="Calibri" panose="020F0502020204030204" charset="0"/>
                <a:cs typeface="Calibri" panose="020F0502020204030204" charset="0"/>
              </a:rPr>
              <a:t>Dibutuhkan sebuah alat yang mampu mengontrol kadar pH air pada kolam budidaya ikan gurami</a:t>
            </a:r>
            <a:endParaRPr lang="en-ID" altLang="en-US" sz="2200" b="1" dirty="0">
              <a:solidFill>
                <a:schemeClr val="tx2"/>
              </a:solidFill>
              <a:latin typeface="Calibri" panose="020F0502020204030204" charset="0"/>
              <a:cs typeface="Calibri" panose="020F0502020204030204" charset="0"/>
            </a:endParaRPr>
          </a:p>
        </p:txBody>
      </p:sp>
      <p:grpSp>
        <p:nvGrpSpPr>
          <p:cNvPr id="24" name="组合 16"/>
          <p:cNvGrpSpPr/>
          <p:nvPr/>
        </p:nvGrpSpPr>
        <p:grpSpPr>
          <a:xfrm rot="5400000">
            <a:off x="5725795" y="-2522855"/>
            <a:ext cx="780415" cy="9720580"/>
            <a:chOff x="1465424" y="1855688"/>
            <a:chExt cx="1605757" cy="2419351"/>
          </a:xfrm>
        </p:grpSpPr>
        <p:sp>
          <p:nvSpPr>
            <p:cNvPr id="25" name="圆角矩形 20"/>
            <p:cNvSpPr/>
            <p:nvPr/>
          </p:nvSpPr>
          <p:spPr>
            <a:xfrm>
              <a:off x="1465424" y="1855688"/>
              <a:ext cx="1605757" cy="2419351"/>
            </a:xfrm>
            <a:prstGeom prst="roundRect">
              <a:avLst>
                <a:gd name="adj" fmla="val 12119"/>
              </a:avLst>
            </a:prstGeom>
            <a:noFill/>
            <a:ln w="317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pitchFamily="34" charset="0"/>
                <a:ea typeface="IBM Plex Sans" panose="020B0503050000000000" charset="0"/>
                <a:cs typeface="IBM Plex Sans" panose="020B0503050000000000" charset="0"/>
              </a:endParaRPr>
            </a:p>
          </p:txBody>
        </p:sp>
        <p:sp>
          <p:nvSpPr>
            <p:cNvPr id="40" name="文本框 21"/>
            <p:cNvSpPr txBox="1"/>
            <p:nvPr/>
          </p:nvSpPr>
          <p:spPr>
            <a:xfrm>
              <a:off x="2098896" y="2079017"/>
              <a:ext cx="309880" cy="337185"/>
            </a:xfrm>
            <a:prstGeom prst="rect">
              <a:avLst/>
            </a:prstGeom>
            <a:noFill/>
          </p:spPr>
          <p:txBody>
            <a:bodyPr wrap="square" rtlCol="0">
              <a:spAutoFit/>
            </a:bodyPr>
            <a:p>
              <a:pPr algn="ctr"/>
              <a:endParaRPr lang="zh-CN" altLang="en-US" sz="1600" b="1" spc="300" dirty="0">
                <a:solidFill>
                  <a:schemeClr val="accent1">
                    <a:lumMod val="75000"/>
                  </a:schemeClr>
                </a:solidFill>
                <a:latin typeface="Arial" panose="020B0604020202020204" pitchFamily="34" charset="0"/>
                <a:ea typeface="IBM Plex Sans" panose="020B0503050000000000" charset="0"/>
                <a:cs typeface="IBM Plex Sans" panose="020B0503050000000000"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64" presetClass="path" presetSubtype="0" decel="100000" fill="hold" nodeType="withEffect">
                                  <p:stCondLst>
                                    <p:cond delay="0"/>
                                  </p:stCondLst>
                                  <p:childTnLst>
                                    <p:animMotion origin="layout" path="M 4.58333E-6 -4.07407E-6 L 4.58333E-6 -0.08657 " pathEditMode="relative" rAng="0" ptsTypes="AA">
                                      <p:cBhvr>
                                        <p:cTn id="12" dur="1000" spd="-100000" fill="hold"/>
                                        <p:tgtEl>
                                          <p:spTgt spid="17"/>
                                        </p:tgtEl>
                                        <p:attrNameLst>
                                          <p:attrName>ppt_x</p:attrName>
                                          <p:attrName>ppt_y</p:attrName>
                                        </p:attrNameLst>
                                      </p:cBhvr>
                                      <p:rCtr x="0" y="-4329"/>
                                    </p:animMotion>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64" presetClass="path" presetSubtype="0" decel="100000" fill="hold" nodeType="withEffect">
                                  <p:stCondLst>
                                    <p:cond delay="0"/>
                                  </p:stCondLst>
                                  <p:childTnLst>
                                    <p:animMotion origin="layout" path="M 3.54167E-6 4.44444E-6 L 3.54167E-6 0.08796 " pathEditMode="relative" rAng="0" ptsTypes="AA">
                                      <p:cBhvr>
                                        <p:cTn id="21" dur="1000" spd="-100000" fill="hold"/>
                                        <p:tgtEl>
                                          <p:spTgt spid="3"/>
                                        </p:tgtEl>
                                        <p:attrNameLst>
                                          <p:attrName>ppt_x</p:attrName>
                                          <p:attrName>ppt_y</p:attrName>
                                        </p:attrNameLst>
                                      </p:cBhvr>
                                      <p:rCtr x="0" y="4398"/>
                                    </p:animMotion>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64" presetClass="path" presetSubtype="0" decel="100000" fill="hold" nodeType="withEffect">
                                  <p:stCondLst>
                                    <p:cond delay="0"/>
                                  </p:stCondLst>
                                  <p:childTnLst>
                                    <p:animMotion origin="layout" path="M 1.66667E-6 -4.07407E-6 L 1.66667E-6 -0.08657 " pathEditMode="relative" rAng="0" ptsTypes="AA">
                                      <p:cBhvr>
                                        <p:cTn id="30" dur="1000" spd="-100000" fill="hold"/>
                                        <p:tgtEl>
                                          <p:spTgt spid="9"/>
                                        </p:tgtEl>
                                        <p:attrNameLst>
                                          <p:attrName>ppt_x</p:attrName>
                                          <p:attrName>ppt_y</p:attrName>
                                        </p:attrNameLst>
                                      </p:cBhvr>
                                      <p:rCtr x="0" y="-4329"/>
                                    </p:animMotion>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childTnLst>
                                </p:cTn>
                              </p:par>
                              <p:par>
                                <p:cTn id="34" presetID="64" presetClass="path" presetSubtype="0" decel="100000" fill="hold" nodeType="withEffect">
                                  <p:stCondLst>
                                    <p:cond delay="0"/>
                                  </p:stCondLst>
                                  <p:childTnLst>
                                    <p:animMotion origin="layout" path="M 4.58333E-6 -4.07407E-6 L 4.58333E-6 -0.08657 " pathEditMode="relative" rAng="0" ptsTypes="AA">
                                      <p:cBhvr>
                                        <p:cTn id="35" dur="1000" spd="-100000" fill="hold"/>
                                        <p:tgtEl>
                                          <p:spTgt spid="2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418274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Batasan Masalah</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2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
        <p:nvSpPr>
          <p:cNvPr id="2" name="梯形 1"/>
          <p:cNvSpPr/>
          <p:nvPr>
            <p:custDataLst>
              <p:tags r:id="rId2"/>
            </p:custDataLst>
          </p:nvPr>
        </p:nvSpPr>
        <p:spPr>
          <a:xfrm rot="16200000" flipH="1">
            <a:off x="6035278" y="2810239"/>
            <a:ext cx="2790467" cy="1407677"/>
          </a:xfrm>
          <a:prstGeom prst="trapezoid">
            <a:avLst>
              <a:gd name="adj" fmla="val 35520"/>
            </a:avLst>
          </a:prstGeom>
          <a:gradFill flip="none" rotWithShape="1">
            <a:gsLst>
              <a:gs pos="0">
                <a:schemeClr val="bg1">
                  <a:lumMod val="85000"/>
                  <a:alpha val="62000"/>
                </a:schemeClr>
              </a:gs>
              <a:gs pos="100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p>
        </p:txBody>
      </p:sp>
      <p:sp>
        <p:nvSpPr>
          <p:cNvPr id="3" name="梯形 2"/>
          <p:cNvSpPr/>
          <p:nvPr>
            <p:custDataLst>
              <p:tags r:id="rId3"/>
            </p:custDataLst>
          </p:nvPr>
        </p:nvSpPr>
        <p:spPr>
          <a:xfrm rot="5400000">
            <a:off x="3361958" y="2810236"/>
            <a:ext cx="2790467" cy="1407677"/>
          </a:xfrm>
          <a:prstGeom prst="trapezoid">
            <a:avLst>
              <a:gd name="adj" fmla="val 35520"/>
            </a:avLst>
          </a:prstGeom>
          <a:gradFill flip="none" rotWithShape="1">
            <a:gsLst>
              <a:gs pos="0">
                <a:schemeClr val="bg1">
                  <a:lumMod val="85000"/>
                  <a:alpha val="62000"/>
                </a:schemeClr>
              </a:gs>
              <a:gs pos="100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p>
        </p:txBody>
      </p:sp>
      <p:sp>
        <p:nvSpPr>
          <p:cNvPr id="6" name="任意多边形 4"/>
          <p:cNvSpPr/>
          <p:nvPr>
            <p:custDataLst>
              <p:tags r:id="rId4"/>
            </p:custDataLst>
          </p:nvPr>
        </p:nvSpPr>
        <p:spPr bwMode="auto">
          <a:xfrm>
            <a:off x="5418118" y="2354348"/>
            <a:ext cx="1351465" cy="2374851"/>
          </a:xfrm>
          <a:custGeom>
            <a:avLst/>
            <a:gdLst>
              <a:gd name="T0" fmla="*/ 323 w 349"/>
              <a:gd name="T1" fmla="*/ 0 h 613"/>
              <a:gd name="T2" fmla="*/ 27 w 349"/>
              <a:gd name="T3" fmla="*/ 0 h 613"/>
              <a:gd name="T4" fmla="*/ 0 w 349"/>
              <a:gd name="T5" fmla="*/ 27 h 613"/>
              <a:gd name="T6" fmla="*/ 0 w 349"/>
              <a:gd name="T7" fmla="*/ 586 h 613"/>
              <a:gd name="T8" fmla="*/ 27 w 349"/>
              <a:gd name="T9" fmla="*/ 613 h 613"/>
              <a:gd name="T10" fmla="*/ 323 w 349"/>
              <a:gd name="T11" fmla="*/ 613 h 613"/>
              <a:gd name="T12" fmla="*/ 349 w 349"/>
              <a:gd name="T13" fmla="*/ 586 h 613"/>
              <a:gd name="T14" fmla="*/ 349 w 349"/>
              <a:gd name="T15" fmla="*/ 27 h 613"/>
              <a:gd name="T16" fmla="*/ 323 w 349"/>
              <a:gd name="T17" fmla="*/ 0 h 613"/>
              <a:gd name="T18" fmla="*/ 323 w 349"/>
              <a:gd name="T19" fmla="*/ 75 h 613"/>
              <a:gd name="T20" fmla="*/ 27 w 349"/>
              <a:gd name="T21" fmla="*/ 75 h 613"/>
              <a:gd name="T22" fmla="*/ 18 w 349"/>
              <a:gd name="T23" fmla="*/ 85 h 613"/>
              <a:gd name="T24" fmla="*/ 18 w 349"/>
              <a:gd name="T25" fmla="*/ 529 h 613"/>
              <a:gd name="T26" fmla="*/ 27 w 349"/>
              <a:gd name="T27" fmla="*/ 538 h 613"/>
              <a:gd name="T28" fmla="*/ 323 w 349"/>
              <a:gd name="T29" fmla="*/ 538 h 613"/>
              <a:gd name="T30" fmla="*/ 332 w 349"/>
              <a:gd name="T31" fmla="*/ 529 h 613"/>
              <a:gd name="T32" fmla="*/ 332 w 349"/>
              <a:gd name="T33" fmla="*/ 85 h 613"/>
              <a:gd name="T34" fmla="*/ 323 w 349"/>
              <a:gd name="T35" fmla="*/ 75 h 613"/>
              <a:gd name="T36" fmla="*/ 175 w 349"/>
              <a:gd name="T37" fmla="*/ 27 h 613"/>
              <a:gd name="T38" fmla="*/ 164 w 349"/>
              <a:gd name="T39" fmla="*/ 38 h 613"/>
              <a:gd name="T40" fmla="*/ 175 w 349"/>
              <a:gd name="T41" fmla="*/ 48 h 613"/>
              <a:gd name="T42" fmla="*/ 186 w 349"/>
              <a:gd name="T43" fmla="*/ 38 h 613"/>
              <a:gd name="T44" fmla="*/ 175 w 349"/>
              <a:gd name="T45" fmla="*/ 27 h 613"/>
              <a:gd name="T46" fmla="*/ 202 w 349"/>
              <a:gd name="T47" fmla="*/ 561 h 613"/>
              <a:gd name="T48" fmla="*/ 148 w 349"/>
              <a:gd name="T49" fmla="*/ 561 h 613"/>
              <a:gd name="T50" fmla="*/ 143 w 349"/>
              <a:gd name="T51" fmla="*/ 565 h 613"/>
              <a:gd name="T52" fmla="*/ 143 w 349"/>
              <a:gd name="T53" fmla="*/ 588 h 613"/>
              <a:gd name="T54" fmla="*/ 148 w 349"/>
              <a:gd name="T55" fmla="*/ 592 h 613"/>
              <a:gd name="T56" fmla="*/ 202 w 349"/>
              <a:gd name="T57" fmla="*/ 592 h 613"/>
              <a:gd name="T58" fmla="*/ 206 w 349"/>
              <a:gd name="T59" fmla="*/ 588 h 613"/>
              <a:gd name="T60" fmla="*/ 206 w 349"/>
              <a:gd name="T61" fmla="*/ 565 h 613"/>
              <a:gd name="T62" fmla="*/ 202 w 349"/>
              <a:gd name="T63" fmla="*/ 56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613">
                <a:moveTo>
                  <a:pt x="323" y="0"/>
                </a:moveTo>
                <a:cubicBezTo>
                  <a:pt x="27" y="0"/>
                  <a:pt x="27" y="0"/>
                  <a:pt x="27" y="0"/>
                </a:cubicBezTo>
                <a:cubicBezTo>
                  <a:pt x="12" y="0"/>
                  <a:pt x="0" y="13"/>
                  <a:pt x="0" y="27"/>
                </a:cubicBezTo>
                <a:cubicBezTo>
                  <a:pt x="0" y="586"/>
                  <a:pt x="0" y="586"/>
                  <a:pt x="0" y="586"/>
                </a:cubicBezTo>
                <a:cubicBezTo>
                  <a:pt x="0" y="601"/>
                  <a:pt x="12" y="613"/>
                  <a:pt x="27" y="613"/>
                </a:cubicBezTo>
                <a:cubicBezTo>
                  <a:pt x="323" y="613"/>
                  <a:pt x="323" y="613"/>
                  <a:pt x="323" y="613"/>
                </a:cubicBezTo>
                <a:cubicBezTo>
                  <a:pt x="337" y="613"/>
                  <a:pt x="349" y="601"/>
                  <a:pt x="349" y="586"/>
                </a:cubicBezTo>
                <a:cubicBezTo>
                  <a:pt x="349" y="27"/>
                  <a:pt x="349" y="27"/>
                  <a:pt x="349" y="27"/>
                </a:cubicBezTo>
                <a:cubicBezTo>
                  <a:pt x="349" y="13"/>
                  <a:pt x="337" y="0"/>
                  <a:pt x="323" y="0"/>
                </a:cubicBezTo>
                <a:close/>
                <a:moveTo>
                  <a:pt x="323" y="75"/>
                </a:moveTo>
                <a:cubicBezTo>
                  <a:pt x="27" y="75"/>
                  <a:pt x="27" y="75"/>
                  <a:pt x="27" y="75"/>
                </a:cubicBezTo>
                <a:cubicBezTo>
                  <a:pt x="22" y="75"/>
                  <a:pt x="18" y="80"/>
                  <a:pt x="18" y="85"/>
                </a:cubicBezTo>
                <a:cubicBezTo>
                  <a:pt x="18" y="529"/>
                  <a:pt x="18" y="529"/>
                  <a:pt x="18" y="529"/>
                </a:cubicBezTo>
                <a:cubicBezTo>
                  <a:pt x="18" y="534"/>
                  <a:pt x="22" y="538"/>
                  <a:pt x="27" y="538"/>
                </a:cubicBezTo>
                <a:cubicBezTo>
                  <a:pt x="323" y="538"/>
                  <a:pt x="323" y="538"/>
                  <a:pt x="323" y="538"/>
                </a:cubicBezTo>
                <a:cubicBezTo>
                  <a:pt x="328" y="538"/>
                  <a:pt x="332" y="534"/>
                  <a:pt x="332" y="529"/>
                </a:cubicBezTo>
                <a:cubicBezTo>
                  <a:pt x="332" y="85"/>
                  <a:pt x="332" y="85"/>
                  <a:pt x="332" y="85"/>
                </a:cubicBezTo>
                <a:cubicBezTo>
                  <a:pt x="332" y="80"/>
                  <a:pt x="328" y="75"/>
                  <a:pt x="323" y="75"/>
                </a:cubicBezTo>
                <a:close/>
                <a:moveTo>
                  <a:pt x="175" y="27"/>
                </a:moveTo>
                <a:cubicBezTo>
                  <a:pt x="169" y="27"/>
                  <a:pt x="164" y="32"/>
                  <a:pt x="164" y="38"/>
                </a:cubicBezTo>
                <a:cubicBezTo>
                  <a:pt x="164" y="44"/>
                  <a:pt x="169" y="48"/>
                  <a:pt x="175" y="48"/>
                </a:cubicBezTo>
                <a:cubicBezTo>
                  <a:pt x="181" y="48"/>
                  <a:pt x="186" y="44"/>
                  <a:pt x="186" y="38"/>
                </a:cubicBezTo>
                <a:cubicBezTo>
                  <a:pt x="186" y="32"/>
                  <a:pt x="181" y="27"/>
                  <a:pt x="175" y="27"/>
                </a:cubicBezTo>
                <a:close/>
                <a:moveTo>
                  <a:pt x="202" y="561"/>
                </a:moveTo>
                <a:cubicBezTo>
                  <a:pt x="148" y="561"/>
                  <a:pt x="148" y="561"/>
                  <a:pt x="148" y="561"/>
                </a:cubicBezTo>
                <a:cubicBezTo>
                  <a:pt x="145" y="561"/>
                  <a:pt x="143" y="562"/>
                  <a:pt x="143" y="565"/>
                </a:cubicBezTo>
                <a:cubicBezTo>
                  <a:pt x="143" y="588"/>
                  <a:pt x="143" y="588"/>
                  <a:pt x="143" y="588"/>
                </a:cubicBezTo>
                <a:cubicBezTo>
                  <a:pt x="143" y="590"/>
                  <a:pt x="145" y="592"/>
                  <a:pt x="148" y="592"/>
                </a:cubicBezTo>
                <a:cubicBezTo>
                  <a:pt x="202" y="592"/>
                  <a:pt x="202" y="592"/>
                  <a:pt x="202" y="592"/>
                </a:cubicBezTo>
                <a:cubicBezTo>
                  <a:pt x="204" y="592"/>
                  <a:pt x="206" y="590"/>
                  <a:pt x="206" y="588"/>
                </a:cubicBezTo>
                <a:cubicBezTo>
                  <a:pt x="206" y="565"/>
                  <a:pt x="206" y="565"/>
                  <a:pt x="206" y="565"/>
                </a:cubicBezTo>
                <a:cubicBezTo>
                  <a:pt x="206" y="562"/>
                  <a:pt x="204" y="561"/>
                  <a:pt x="202" y="561"/>
                </a:cubicBezTo>
                <a:close/>
              </a:path>
            </a:pathLst>
          </a:custGeom>
          <a:solidFill>
            <a:schemeClr val="tx1">
              <a:lumMod val="65000"/>
              <a:lumOff val="35000"/>
            </a:schemeClr>
          </a:solidFill>
          <a:ln>
            <a:noFill/>
          </a:ln>
        </p:spPr>
        <p:txBody>
          <a:bodyPr wrap="square" lIns="91440" tIns="45720" rIns="91440" bIns="45720" anchor="ctr">
            <a:normAutofit/>
          </a:bodyPr>
          <a:lstStyle/>
          <a:p>
            <a:pPr algn="ctr"/>
          </a:p>
        </p:txBody>
      </p:sp>
      <p:sp>
        <p:nvSpPr>
          <p:cNvPr id="7" name="椭圆 5"/>
          <p:cNvSpPr/>
          <p:nvPr>
            <p:custDataLst>
              <p:tags r:id="rId5"/>
            </p:custDataLst>
          </p:nvPr>
        </p:nvSpPr>
        <p:spPr bwMode="auto">
          <a:xfrm>
            <a:off x="6007170" y="3454162"/>
            <a:ext cx="178953" cy="178953"/>
          </a:xfrm>
          <a:prstGeom prst="ellipse">
            <a:avLst/>
          </a:prstGeom>
          <a:solidFill>
            <a:schemeClr val="accent1"/>
          </a:solidFill>
          <a:ln>
            <a:noFill/>
          </a:ln>
        </p:spPr>
        <p:txBody>
          <a:bodyPr wrap="square" lIns="91440" tIns="45720" rIns="91440" bIns="45720" anchor="ctr">
            <a:normAutofit fontScale="25000" lnSpcReduction="20000"/>
          </a:bodyPr>
          <a:lstStyle/>
          <a:p>
            <a:pPr algn="ctr"/>
          </a:p>
        </p:txBody>
      </p:sp>
      <p:sp>
        <p:nvSpPr>
          <p:cNvPr id="8" name="任意多边形 6"/>
          <p:cNvSpPr/>
          <p:nvPr>
            <p:custDataLst>
              <p:tags r:id="rId6"/>
            </p:custDataLst>
          </p:nvPr>
        </p:nvSpPr>
        <p:spPr bwMode="auto">
          <a:xfrm>
            <a:off x="5682819" y="3129810"/>
            <a:ext cx="827655" cy="827656"/>
          </a:xfrm>
          <a:custGeom>
            <a:avLst/>
            <a:gdLst>
              <a:gd name="T0" fmla="*/ 107 w 214"/>
              <a:gd name="T1" fmla="*/ 63 h 214"/>
              <a:gd name="T2" fmla="*/ 151 w 214"/>
              <a:gd name="T3" fmla="*/ 107 h 214"/>
              <a:gd name="T4" fmla="*/ 107 w 214"/>
              <a:gd name="T5" fmla="*/ 151 h 214"/>
              <a:gd name="T6" fmla="*/ 63 w 214"/>
              <a:gd name="T7" fmla="*/ 107 h 214"/>
              <a:gd name="T8" fmla="*/ 107 w 214"/>
              <a:gd name="T9" fmla="*/ 63 h 214"/>
              <a:gd name="T10" fmla="*/ 107 w 214"/>
              <a:gd name="T11" fmla="*/ 42 h 214"/>
              <a:gd name="T12" fmla="*/ 172 w 214"/>
              <a:gd name="T13" fmla="*/ 107 h 214"/>
              <a:gd name="T14" fmla="*/ 107 w 214"/>
              <a:gd name="T15" fmla="*/ 172 h 214"/>
              <a:gd name="T16" fmla="*/ 42 w 214"/>
              <a:gd name="T17" fmla="*/ 107 h 214"/>
              <a:gd name="T18" fmla="*/ 107 w 214"/>
              <a:gd name="T19" fmla="*/ 42 h 214"/>
              <a:gd name="T20" fmla="*/ 107 w 214"/>
              <a:gd name="T21" fmla="*/ 21 h 214"/>
              <a:gd name="T22" fmla="*/ 193 w 214"/>
              <a:gd name="T23" fmla="*/ 107 h 214"/>
              <a:gd name="T24" fmla="*/ 107 w 214"/>
              <a:gd name="T25" fmla="*/ 193 h 214"/>
              <a:gd name="T26" fmla="*/ 21 w 214"/>
              <a:gd name="T27" fmla="*/ 107 h 214"/>
              <a:gd name="T28" fmla="*/ 107 w 214"/>
              <a:gd name="T29" fmla="*/ 21 h 214"/>
              <a:gd name="T30" fmla="*/ 107 w 214"/>
              <a:gd name="T31" fmla="*/ 0 h 214"/>
              <a:gd name="T32" fmla="*/ 214 w 214"/>
              <a:gd name="T33" fmla="*/ 107 h 214"/>
              <a:gd name="T34" fmla="*/ 107 w 214"/>
              <a:gd name="T35" fmla="*/ 214 h 214"/>
              <a:gd name="T36" fmla="*/ 0 w 214"/>
              <a:gd name="T37" fmla="*/ 107 h 214"/>
              <a:gd name="T38" fmla="*/ 107 w 214"/>
              <a:gd name="T3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214">
                <a:moveTo>
                  <a:pt x="107" y="63"/>
                </a:moveTo>
                <a:cubicBezTo>
                  <a:pt x="131" y="63"/>
                  <a:pt x="151" y="83"/>
                  <a:pt x="151" y="107"/>
                </a:cubicBezTo>
                <a:cubicBezTo>
                  <a:pt x="151" y="131"/>
                  <a:pt x="131" y="151"/>
                  <a:pt x="107" y="151"/>
                </a:cubicBezTo>
                <a:cubicBezTo>
                  <a:pt x="83" y="151"/>
                  <a:pt x="63" y="131"/>
                  <a:pt x="63" y="107"/>
                </a:cubicBezTo>
                <a:cubicBezTo>
                  <a:pt x="63" y="83"/>
                  <a:pt x="83" y="63"/>
                  <a:pt x="107" y="63"/>
                </a:cubicBezTo>
                <a:close/>
                <a:moveTo>
                  <a:pt x="107" y="42"/>
                </a:moveTo>
                <a:cubicBezTo>
                  <a:pt x="143" y="42"/>
                  <a:pt x="172" y="71"/>
                  <a:pt x="172" y="107"/>
                </a:cubicBezTo>
                <a:cubicBezTo>
                  <a:pt x="172" y="143"/>
                  <a:pt x="143" y="172"/>
                  <a:pt x="107" y="172"/>
                </a:cubicBezTo>
                <a:cubicBezTo>
                  <a:pt x="71" y="172"/>
                  <a:pt x="42" y="143"/>
                  <a:pt x="42" y="107"/>
                </a:cubicBezTo>
                <a:cubicBezTo>
                  <a:pt x="42" y="71"/>
                  <a:pt x="71" y="42"/>
                  <a:pt x="107" y="42"/>
                </a:cubicBezTo>
                <a:close/>
                <a:moveTo>
                  <a:pt x="107" y="21"/>
                </a:moveTo>
                <a:cubicBezTo>
                  <a:pt x="154" y="21"/>
                  <a:pt x="193" y="59"/>
                  <a:pt x="193" y="107"/>
                </a:cubicBezTo>
                <a:cubicBezTo>
                  <a:pt x="193" y="154"/>
                  <a:pt x="154" y="193"/>
                  <a:pt x="107" y="193"/>
                </a:cubicBezTo>
                <a:cubicBezTo>
                  <a:pt x="59" y="193"/>
                  <a:pt x="21" y="154"/>
                  <a:pt x="21" y="107"/>
                </a:cubicBezTo>
                <a:cubicBezTo>
                  <a:pt x="21" y="59"/>
                  <a:pt x="59" y="21"/>
                  <a:pt x="107" y="21"/>
                </a:cubicBezTo>
                <a:close/>
                <a:moveTo>
                  <a:pt x="107" y="0"/>
                </a:moveTo>
                <a:cubicBezTo>
                  <a:pt x="166" y="0"/>
                  <a:pt x="214" y="48"/>
                  <a:pt x="214" y="107"/>
                </a:cubicBezTo>
                <a:cubicBezTo>
                  <a:pt x="214" y="166"/>
                  <a:pt x="166" y="214"/>
                  <a:pt x="107" y="214"/>
                </a:cubicBezTo>
                <a:cubicBezTo>
                  <a:pt x="48" y="214"/>
                  <a:pt x="0" y="166"/>
                  <a:pt x="0" y="107"/>
                </a:cubicBezTo>
                <a:cubicBezTo>
                  <a:pt x="0" y="48"/>
                  <a:pt x="48" y="0"/>
                  <a:pt x="107" y="0"/>
                </a:cubicBezTo>
                <a:close/>
              </a:path>
            </a:pathLst>
          </a:custGeom>
          <a:solidFill>
            <a:schemeClr val="bg1">
              <a:lumMod val="75000"/>
            </a:schemeClr>
          </a:solidFill>
          <a:ln>
            <a:noFill/>
          </a:ln>
        </p:spPr>
        <p:txBody>
          <a:bodyPr wrap="square" lIns="91440" tIns="45720" rIns="91440" bIns="45720" anchor="ctr">
            <a:normAutofit/>
          </a:bodyPr>
          <a:lstStyle/>
          <a:p>
            <a:pPr algn="ctr"/>
            <a:endParaRPr dirty="0"/>
          </a:p>
        </p:txBody>
      </p:sp>
      <p:sp>
        <p:nvSpPr>
          <p:cNvPr id="23" name="文本框 18"/>
          <p:cNvSpPr txBox="1"/>
          <p:nvPr>
            <p:custDataLst>
              <p:tags r:id="rId7"/>
            </p:custDataLst>
          </p:nvPr>
        </p:nvSpPr>
        <p:spPr>
          <a:xfrm>
            <a:off x="670601" y="1934766"/>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zh-CN" altLang="en-US" sz="2000" b="1" spc="300" dirty="0">
              <a:latin typeface="Microsoft YaHei" panose="020B0503020204020204" charset="-122"/>
              <a:ea typeface="Microsoft YaHei" panose="020B0503020204020204" charset="-122"/>
              <a:cs typeface="+mj-cs"/>
            </a:endParaRPr>
          </a:p>
        </p:txBody>
      </p:sp>
      <p:sp>
        <p:nvSpPr>
          <p:cNvPr id="25" name="文本框 19"/>
          <p:cNvSpPr txBox="1"/>
          <p:nvPr>
            <p:custDataLst>
              <p:tags r:id="rId8"/>
            </p:custDataLst>
          </p:nvPr>
        </p:nvSpPr>
        <p:spPr>
          <a:xfrm>
            <a:off x="1249680" y="1632585"/>
            <a:ext cx="2371725" cy="94043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l">
              <a:lnSpc>
                <a:spcPct val="120000"/>
              </a:lnSpc>
            </a:pPr>
            <a:r>
              <a:rPr lang="en-ID" altLang="zh-CN" sz="2200" spc="150" dirty="0">
                <a:solidFill>
                  <a:schemeClr val="tx2"/>
                </a:solidFill>
                <a:ea typeface="Microsoft YaHei" panose="020B0503020204020204" charset="-122"/>
                <a:cs typeface="+mn-lt"/>
              </a:rPr>
              <a:t>Kolam Budidaya</a:t>
            </a:r>
            <a:endParaRPr lang="en-ID" altLang="zh-CN" sz="2200" spc="150" dirty="0">
              <a:solidFill>
                <a:schemeClr val="tx2"/>
              </a:solidFill>
              <a:ea typeface="Microsoft YaHei" panose="020B0503020204020204" charset="-122"/>
              <a:cs typeface="+mn-lt"/>
            </a:endParaRPr>
          </a:p>
          <a:p>
            <a:pPr algn="l">
              <a:lnSpc>
                <a:spcPct val="120000"/>
              </a:lnSpc>
            </a:pPr>
            <a:r>
              <a:rPr lang="en-ID" altLang="zh-CN" sz="2200" spc="150" dirty="0">
                <a:solidFill>
                  <a:schemeClr val="tx2"/>
                </a:solidFill>
                <a:ea typeface="Microsoft YaHei" panose="020B0503020204020204" charset="-122"/>
                <a:cs typeface="+mn-lt"/>
              </a:rPr>
              <a:t>Ikan Gurami</a:t>
            </a:r>
            <a:endParaRPr lang="en-ID" altLang="zh-CN" sz="2200" spc="150" dirty="0">
              <a:solidFill>
                <a:schemeClr val="tx2"/>
              </a:solidFill>
              <a:ea typeface="Microsoft YaHei" panose="020B0503020204020204" charset="-122"/>
              <a:cs typeface="+mn-lt"/>
            </a:endParaRPr>
          </a:p>
        </p:txBody>
      </p:sp>
      <p:sp>
        <p:nvSpPr>
          <p:cNvPr id="28" name="文本框 23"/>
          <p:cNvSpPr txBox="1"/>
          <p:nvPr>
            <p:custDataLst>
              <p:tags r:id="rId9"/>
            </p:custDataLst>
          </p:nvPr>
        </p:nvSpPr>
        <p:spPr>
          <a:xfrm>
            <a:off x="1249680" y="3114675"/>
            <a:ext cx="1293495" cy="625475"/>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ID" altLang="zh-CN" sz="2200" spc="150" dirty="0">
                <a:solidFill>
                  <a:schemeClr val="tx2"/>
                </a:solidFill>
                <a:ea typeface="Microsoft YaHei" panose="020B0503020204020204" charset="-122"/>
                <a:cs typeface="+mn-lt"/>
              </a:rPr>
              <a:t>PH air</a:t>
            </a:r>
            <a:endParaRPr lang="en-ID" altLang="zh-CN" sz="2200" spc="150" dirty="0">
              <a:solidFill>
                <a:schemeClr val="tx2"/>
              </a:solidFill>
              <a:ea typeface="Microsoft YaHei" panose="020B0503020204020204" charset="-122"/>
              <a:cs typeface="+mn-lt"/>
            </a:endParaRPr>
          </a:p>
        </p:txBody>
      </p:sp>
      <p:sp>
        <p:nvSpPr>
          <p:cNvPr id="30" name="文本框 27"/>
          <p:cNvSpPr txBox="1"/>
          <p:nvPr>
            <p:custDataLst>
              <p:tags r:id="rId10"/>
            </p:custDataLst>
          </p:nvPr>
        </p:nvSpPr>
        <p:spPr>
          <a:xfrm>
            <a:off x="1249680" y="4416425"/>
            <a:ext cx="3382645" cy="100647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n-ID" altLang="zh-CN" sz="2200" spc="150" dirty="0">
                <a:solidFill>
                  <a:schemeClr val="tx2"/>
                </a:solidFill>
                <a:ea typeface="Microsoft YaHei" panose="020B0503020204020204" charset="-122"/>
                <a:cs typeface="+mn-lt"/>
              </a:rPr>
              <a:t>Penerapan Algoritma Fuzzy Logic</a:t>
            </a:r>
            <a:endParaRPr lang="en-ID" altLang="zh-CN" sz="2200" spc="150" dirty="0">
              <a:solidFill>
                <a:schemeClr val="tx2"/>
              </a:solidFill>
              <a:ea typeface="Microsoft YaHei" panose="020B0503020204020204" charset="-122"/>
              <a:cs typeface="+mn-lt"/>
            </a:endParaRPr>
          </a:p>
        </p:txBody>
      </p:sp>
      <p:sp>
        <p:nvSpPr>
          <p:cNvPr id="31" name="文本框 32"/>
          <p:cNvSpPr txBox="1"/>
          <p:nvPr>
            <p:custDataLst>
              <p:tags r:id="rId11"/>
            </p:custDataLst>
          </p:nvPr>
        </p:nvSpPr>
        <p:spPr>
          <a:xfrm>
            <a:off x="8641399" y="1934766"/>
            <a:ext cx="288000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endParaRPr lang="zh-CN" altLang="en-US" sz="2000" b="1" spc="300" dirty="0">
              <a:latin typeface="Microsoft YaHei" panose="020B0503020204020204" charset="-122"/>
              <a:ea typeface="Microsoft YaHei" panose="020B0503020204020204" charset="-122"/>
              <a:cs typeface="+mj-cs"/>
            </a:endParaRPr>
          </a:p>
        </p:txBody>
      </p:sp>
      <p:sp>
        <p:nvSpPr>
          <p:cNvPr id="32" name="文本框 33"/>
          <p:cNvSpPr txBox="1"/>
          <p:nvPr>
            <p:custDataLst>
              <p:tags r:id="rId12"/>
            </p:custDataLst>
          </p:nvPr>
        </p:nvSpPr>
        <p:spPr>
          <a:xfrm>
            <a:off x="8555990" y="1665605"/>
            <a:ext cx="2879725" cy="94043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r>
              <a:rPr lang="en-ID" altLang="zh-CN" sz="2200" spc="150" dirty="0">
                <a:solidFill>
                  <a:schemeClr val="tx2"/>
                </a:solidFill>
                <a:ea typeface="Microsoft YaHei" panose="020B0503020204020204" charset="-122"/>
                <a:cs typeface="+mn-lt"/>
              </a:rPr>
              <a:t>Transfer data menggunakan WiFi</a:t>
            </a:r>
            <a:endParaRPr lang="en-ID" altLang="zh-CN" sz="2200" spc="150" dirty="0">
              <a:solidFill>
                <a:schemeClr val="tx2"/>
              </a:solidFill>
              <a:ea typeface="Microsoft YaHei" panose="020B0503020204020204" charset="-122"/>
              <a:cs typeface="+mn-lt"/>
            </a:endParaRPr>
          </a:p>
        </p:txBody>
      </p:sp>
      <p:sp>
        <p:nvSpPr>
          <p:cNvPr id="36" name="文本框 34"/>
          <p:cNvSpPr txBox="1"/>
          <p:nvPr>
            <p:custDataLst>
              <p:tags r:id="rId13"/>
            </p:custDataLst>
          </p:nvPr>
        </p:nvSpPr>
        <p:spPr>
          <a:xfrm>
            <a:off x="8555674" y="3114622"/>
            <a:ext cx="2880000" cy="62560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r>
              <a:rPr lang="en-ID" altLang="zh-CN" sz="2200" spc="150" dirty="0">
                <a:solidFill>
                  <a:schemeClr val="tx2"/>
                </a:solidFill>
                <a:ea typeface="Microsoft YaHei" panose="020B0503020204020204" charset="-122"/>
                <a:cs typeface="+mn-lt"/>
              </a:rPr>
              <a:t>Arduino Uno</a:t>
            </a:r>
            <a:endParaRPr lang="en-ID" altLang="zh-CN" sz="2200" spc="150" dirty="0">
              <a:solidFill>
                <a:schemeClr val="tx2"/>
              </a:solidFill>
              <a:ea typeface="Microsoft YaHei" panose="020B0503020204020204" charset="-122"/>
              <a:cs typeface="+mn-lt"/>
            </a:endParaRPr>
          </a:p>
        </p:txBody>
      </p:sp>
      <p:sp>
        <p:nvSpPr>
          <p:cNvPr id="37" name="文本框 35"/>
          <p:cNvSpPr txBox="1"/>
          <p:nvPr>
            <p:custDataLst>
              <p:tags r:id="rId14"/>
            </p:custDataLst>
          </p:nvPr>
        </p:nvSpPr>
        <p:spPr>
          <a:xfrm>
            <a:off x="8641715" y="4416425"/>
            <a:ext cx="2879725" cy="863600"/>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r>
              <a:rPr lang="en-ID" altLang="zh-CN" sz="2200" spc="150" dirty="0">
                <a:solidFill>
                  <a:schemeClr val="tx2"/>
                </a:solidFill>
                <a:ea typeface="Microsoft YaHei" panose="020B0503020204020204" charset="-122"/>
                <a:cs typeface="+mn-lt"/>
              </a:rPr>
              <a:t>Bahasa Pemrograman Java</a:t>
            </a:r>
            <a:endParaRPr lang="en-ID" altLang="zh-CN" sz="2200" spc="150" dirty="0">
              <a:solidFill>
                <a:schemeClr val="tx2"/>
              </a:solidFill>
              <a:ea typeface="Microsoft YaHei" panose="020B0503020204020204" charset="-122"/>
              <a:cs typeface="+mn-lt"/>
            </a:endParaRPr>
          </a:p>
        </p:txBody>
      </p:sp>
      <p:sp>
        <p:nvSpPr>
          <p:cNvPr id="39" name="任意多边形 7"/>
          <p:cNvSpPr/>
          <p:nvPr>
            <p:custDataLst>
              <p:tags r:id="rId15"/>
            </p:custDataLst>
          </p:nvPr>
        </p:nvSpPr>
        <p:spPr bwMode="auto">
          <a:xfrm>
            <a:off x="7209643" y="3305256"/>
            <a:ext cx="441737" cy="247488"/>
          </a:xfrm>
          <a:custGeom>
            <a:avLst/>
            <a:gdLst>
              <a:gd name="T0" fmla="*/ 36 w 148"/>
              <a:gd name="T1" fmla="*/ 23 h 83"/>
              <a:gd name="T2" fmla="*/ 44 w 148"/>
              <a:gd name="T3" fmla="*/ 24 h 83"/>
              <a:gd name="T4" fmla="*/ 74 w 148"/>
              <a:gd name="T5" fmla="*/ 0 h 83"/>
              <a:gd name="T6" fmla="*/ 105 w 148"/>
              <a:gd name="T7" fmla="*/ 24 h 83"/>
              <a:gd name="T8" fmla="*/ 113 w 148"/>
              <a:gd name="T9" fmla="*/ 23 h 83"/>
              <a:gd name="T10" fmla="*/ 139 w 148"/>
              <a:gd name="T11" fmla="*/ 49 h 83"/>
              <a:gd name="T12" fmla="*/ 139 w 148"/>
              <a:gd name="T13" fmla="*/ 53 h 83"/>
              <a:gd name="T14" fmla="*/ 148 w 148"/>
              <a:gd name="T15" fmla="*/ 68 h 83"/>
              <a:gd name="T16" fmla="*/ 133 w 148"/>
              <a:gd name="T17" fmla="*/ 83 h 83"/>
              <a:gd name="T18" fmla="*/ 82 w 148"/>
              <a:gd name="T19" fmla="*/ 83 h 83"/>
              <a:gd name="T20" fmla="*/ 82 w 148"/>
              <a:gd name="T21" fmla="*/ 47 h 83"/>
              <a:gd name="T22" fmla="*/ 91 w 148"/>
              <a:gd name="T23" fmla="*/ 57 h 83"/>
              <a:gd name="T24" fmla="*/ 102 w 148"/>
              <a:gd name="T25" fmla="*/ 57 h 83"/>
              <a:gd name="T26" fmla="*/ 102 w 148"/>
              <a:gd name="T27" fmla="*/ 57 h 83"/>
              <a:gd name="T28" fmla="*/ 102 w 148"/>
              <a:gd name="T29" fmla="*/ 46 h 83"/>
              <a:gd name="T30" fmla="*/ 80 w 148"/>
              <a:gd name="T31" fmla="*/ 24 h 83"/>
              <a:gd name="T32" fmla="*/ 75 w 148"/>
              <a:gd name="T33" fmla="*/ 22 h 83"/>
              <a:gd name="T34" fmla="*/ 74 w 148"/>
              <a:gd name="T35" fmla="*/ 22 h 83"/>
              <a:gd name="T36" fmla="*/ 74 w 148"/>
              <a:gd name="T37" fmla="*/ 22 h 83"/>
              <a:gd name="T38" fmla="*/ 69 w 148"/>
              <a:gd name="T39" fmla="*/ 24 h 83"/>
              <a:gd name="T40" fmla="*/ 47 w 148"/>
              <a:gd name="T41" fmla="*/ 46 h 83"/>
              <a:gd name="T42" fmla="*/ 47 w 148"/>
              <a:gd name="T43" fmla="*/ 57 h 83"/>
              <a:gd name="T44" fmla="*/ 47 w 148"/>
              <a:gd name="T45" fmla="*/ 57 h 83"/>
              <a:gd name="T46" fmla="*/ 57 w 148"/>
              <a:gd name="T47" fmla="*/ 57 h 83"/>
              <a:gd name="T48" fmla="*/ 67 w 148"/>
              <a:gd name="T49" fmla="*/ 47 h 83"/>
              <a:gd name="T50" fmla="*/ 67 w 148"/>
              <a:gd name="T51" fmla="*/ 83 h 83"/>
              <a:gd name="T52" fmla="*/ 16 w 148"/>
              <a:gd name="T53" fmla="*/ 83 h 83"/>
              <a:gd name="T54" fmla="*/ 0 w 148"/>
              <a:gd name="T55" fmla="*/ 68 h 83"/>
              <a:gd name="T56" fmla="*/ 10 w 148"/>
              <a:gd name="T57" fmla="*/ 53 h 83"/>
              <a:gd name="T58" fmla="*/ 10 w 148"/>
              <a:gd name="T59" fmla="*/ 49 h 83"/>
              <a:gd name="T60" fmla="*/ 36 w 148"/>
              <a:gd name="T61"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83">
                <a:moveTo>
                  <a:pt x="36" y="23"/>
                </a:moveTo>
                <a:cubicBezTo>
                  <a:pt x="39" y="23"/>
                  <a:pt x="41" y="23"/>
                  <a:pt x="44" y="24"/>
                </a:cubicBezTo>
                <a:cubicBezTo>
                  <a:pt x="47" y="11"/>
                  <a:pt x="60" y="0"/>
                  <a:pt x="74" y="0"/>
                </a:cubicBezTo>
                <a:cubicBezTo>
                  <a:pt x="89" y="0"/>
                  <a:pt x="101" y="11"/>
                  <a:pt x="105" y="24"/>
                </a:cubicBezTo>
                <a:cubicBezTo>
                  <a:pt x="107" y="23"/>
                  <a:pt x="110" y="23"/>
                  <a:pt x="113" y="23"/>
                </a:cubicBezTo>
                <a:cubicBezTo>
                  <a:pt x="127" y="23"/>
                  <a:pt x="139" y="35"/>
                  <a:pt x="139" y="49"/>
                </a:cubicBezTo>
                <a:cubicBezTo>
                  <a:pt x="139" y="50"/>
                  <a:pt x="139" y="52"/>
                  <a:pt x="139" y="53"/>
                </a:cubicBezTo>
                <a:cubicBezTo>
                  <a:pt x="144" y="55"/>
                  <a:pt x="148" y="61"/>
                  <a:pt x="148" y="68"/>
                </a:cubicBezTo>
                <a:cubicBezTo>
                  <a:pt x="148" y="76"/>
                  <a:pt x="141" y="83"/>
                  <a:pt x="133" y="83"/>
                </a:cubicBezTo>
                <a:cubicBezTo>
                  <a:pt x="82" y="83"/>
                  <a:pt x="82" y="83"/>
                  <a:pt x="82" y="83"/>
                </a:cubicBezTo>
                <a:cubicBezTo>
                  <a:pt x="82" y="47"/>
                  <a:pt x="82" y="47"/>
                  <a:pt x="82" y="47"/>
                </a:cubicBezTo>
                <a:cubicBezTo>
                  <a:pt x="91" y="57"/>
                  <a:pt x="91" y="57"/>
                  <a:pt x="91" y="57"/>
                </a:cubicBezTo>
                <a:cubicBezTo>
                  <a:pt x="94" y="59"/>
                  <a:pt x="99" y="59"/>
                  <a:pt x="102" y="57"/>
                </a:cubicBezTo>
                <a:cubicBezTo>
                  <a:pt x="102" y="57"/>
                  <a:pt x="102" y="57"/>
                  <a:pt x="102" y="57"/>
                </a:cubicBezTo>
                <a:cubicBezTo>
                  <a:pt x="105" y="54"/>
                  <a:pt x="105" y="49"/>
                  <a:pt x="102" y="46"/>
                </a:cubicBezTo>
                <a:cubicBezTo>
                  <a:pt x="80" y="24"/>
                  <a:pt x="80" y="24"/>
                  <a:pt x="80" y="24"/>
                </a:cubicBezTo>
                <a:cubicBezTo>
                  <a:pt x="78" y="23"/>
                  <a:pt x="76" y="22"/>
                  <a:pt x="75" y="22"/>
                </a:cubicBezTo>
                <a:cubicBezTo>
                  <a:pt x="74" y="22"/>
                  <a:pt x="74" y="22"/>
                  <a:pt x="74" y="22"/>
                </a:cubicBezTo>
                <a:cubicBezTo>
                  <a:pt x="74" y="22"/>
                  <a:pt x="74" y="22"/>
                  <a:pt x="74" y="22"/>
                </a:cubicBezTo>
                <a:cubicBezTo>
                  <a:pt x="72" y="22"/>
                  <a:pt x="70" y="23"/>
                  <a:pt x="69" y="24"/>
                </a:cubicBezTo>
                <a:cubicBezTo>
                  <a:pt x="47" y="46"/>
                  <a:pt x="47" y="46"/>
                  <a:pt x="47" y="46"/>
                </a:cubicBezTo>
                <a:cubicBezTo>
                  <a:pt x="44" y="49"/>
                  <a:pt x="44" y="54"/>
                  <a:pt x="47" y="57"/>
                </a:cubicBezTo>
                <a:cubicBezTo>
                  <a:pt x="47" y="57"/>
                  <a:pt x="47" y="57"/>
                  <a:pt x="47" y="57"/>
                </a:cubicBezTo>
                <a:cubicBezTo>
                  <a:pt x="50" y="59"/>
                  <a:pt x="54" y="59"/>
                  <a:pt x="57" y="57"/>
                </a:cubicBezTo>
                <a:cubicBezTo>
                  <a:pt x="67" y="47"/>
                  <a:pt x="67" y="47"/>
                  <a:pt x="67" y="47"/>
                </a:cubicBezTo>
                <a:cubicBezTo>
                  <a:pt x="67" y="83"/>
                  <a:pt x="67" y="83"/>
                  <a:pt x="67" y="83"/>
                </a:cubicBezTo>
                <a:cubicBezTo>
                  <a:pt x="16" y="83"/>
                  <a:pt x="16" y="83"/>
                  <a:pt x="16" y="83"/>
                </a:cubicBezTo>
                <a:cubicBezTo>
                  <a:pt x="7" y="83"/>
                  <a:pt x="0" y="76"/>
                  <a:pt x="0" y="68"/>
                </a:cubicBezTo>
                <a:cubicBezTo>
                  <a:pt x="0" y="61"/>
                  <a:pt x="4" y="55"/>
                  <a:pt x="10" y="53"/>
                </a:cubicBezTo>
                <a:cubicBezTo>
                  <a:pt x="10" y="52"/>
                  <a:pt x="10" y="50"/>
                  <a:pt x="10" y="49"/>
                </a:cubicBezTo>
                <a:cubicBezTo>
                  <a:pt x="10" y="35"/>
                  <a:pt x="21" y="23"/>
                  <a:pt x="36" y="23"/>
                </a:cubicBezTo>
                <a:close/>
              </a:path>
            </a:pathLst>
          </a:custGeom>
          <a:solidFill>
            <a:schemeClr val="accent6"/>
          </a:solidFill>
          <a:ln>
            <a:noFill/>
          </a:ln>
        </p:spPr>
        <p:txBody>
          <a:bodyPr wrap="square" lIns="91440" tIns="45720" rIns="91440" bIns="45720" anchor="ctr">
            <a:normAutofit fontScale="52500" lnSpcReduction="20000"/>
          </a:bodyPr>
          <a:lstStyle/>
          <a:p>
            <a:pPr algn="ctr"/>
          </a:p>
        </p:txBody>
      </p:sp>
      <p:sp>
        <p:nvSpPr>
          <p:cNvPr id="40" name="任意多边形 8"/>
          <p:cNvSpPr/>
          <p:nvPr>
            <p:custDataLst>
              <p:tags r:id="rId16"/>
            </p:custDataLst>
          </p:nvPr>
        </p:nvSpPr>
        <p:spPr bwMode="auto">
          <a:xfrm>
            <a:off x="4536323" y="3305256"/>
            <a:ext cx="441737" cy="244610"/>
          </a:xfrm>
          <a:custGeom>
            <a:avLst/>
            <a:gdLst>
              <a:gd name="T0" fmla="*/ 36 w 148"/>
              <a:gd name="T1" fmla="*/ 22 h 82"/>
              <a:gd name="T2" fmla="*/ 44 w 148"/>
              <a:gd name="T3" fmla="*/ 23 h 82"/>
              <a:gd name="T4" fmla="*/ 67 w 148"/>
              <a:gd name="T5" fmla="*/ 0 h 82"/>
              <a:gd name="T6" fmla="*/ 67 w 148"/>
              <a:gd name="T7" fmla="*/ 45 h 82"/>
              <a:gd name="T8" fmla="*/ 57 w 148"/>
              <a:gd name="T9" fmla="*/ 35 h 82"/>
              <a:gd name="T10" fmla="*/ 47 w 148"/>
              <a:gd name="T11" fmla="*/ 35 h 82"/>
              <a:gd name="T12" fmla="*/ 47 w 148"/>
              <a:gd name="T13" fmla="*/ 35 h 82"/>
              <a:gd name="T14" fmla="*/ 47 w 148"/>
              <a:gd name="T15" fmla="*/ 46 h 82"/>
              <a:gd name="T16" fmla="*/ 69 w 148"/>
              <a:gd name="T17" fmla="*/ 68 h 82"/>
              <a:gd name="T18" fmla="*/ 74 w 148"/>
              <a:gd name="T19" fmla="*/ 70 h 82"/>
              <a:gd name="T20" fmla="*/ 74 w 148"/>
              <a:gd name="T21" fmla="*/ 70 h 82"/>
              <a:gd name="T22" fmla="*/ 75 w 148"/>
              <a:gd name="T23" fmla="*/ 70 h 82"/>
              <a:gd name="T24" fmla="*/ 80 w 148"/>
              <a:gd name="T25" fmla="*/ 68 h 82"/>
              <a:gd name="T26" fmla="*/ 102 w 148"/>
              <a:gd name="T27" fmla="*/ 46 h 82"/>
              <a:gd name="T28" fmla="*/ 102 w 148"/>
              <a:gd name="T29" fmla="*/ 35 h 82"/>
              <a:gd name="T30" fmla="*/ 102 w 148"/>
              <a:gd name="T31" fmla="*/ 35 h 82"/>
              <a:gd name="T32" fmla="*/ 91 w 148"/>
              <a:gd name="T33" fmla="*/ 35 h 82"/>
              <a:gd name="T34" fmla="*/ 82 w 148"/>
              <a:gd name="T35" fmla="*/ 45 h 82"/>
              <a:gd name="T36" fmla="*/ 82 w 148"/>
              <a:gd name="T37" fmla="*/ 0 h 82"/>
              <a:gd name="T38" fmla="*/ 105 w 148"/>
              <a:gd name="T39" fmla="*/ 23 h 82"/>
              <a:gd name="T40" fmla="*/ 113 w 148"/>
              <a:gd name="T41" fmla="*/ 22 h 82"/>
              <a:gd name="T42" fmla="*/ 139 w 148"/>
              <a:gd name="T43" fmla="*/ 48 h 82"/>
              <a:gd name="T44" fmla="*/ 139 w 148"/>
              <a:gd name="T45" fmla="*/ 52 h 82"/>
              <a:gd name="T46" fmla="*/ 148 w 148"/>
              <a:gd name="T47" fmla="*/ 67 h 82"/>
              <a:gd name="T48" fmla="*/ 133 w 148"/>
              <a:gd name="T49" fmla="*/ 82 h 82"/>
              <a:gd name="T50" fmla="*/ 16 w 148"/>
              <a:gd name="T51" fmla="*/ 82 h 82"/>
              <a:gd name="T52" fmla="*/ 0 w 148"/>
              <a:gd name="T53" fmla="*/ 67 h 82"/>
              <a:gd name="T54" fmla="*/ 10 w 148"/>
              <a:gd name="T55" fmla="*/ 52 h 82"/>
              <a:gd name="T56" fmla="*/ 10 w 148"/>
              <a:gd name="T57" fmla="*/ 48 h 82"/>
              <a:gd name="T58" fmla="*/ 36 w 148"/>
              <a:gd name="T59"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82">
                <a:moveTo>
                  <a:pt x="36" y="22"/>
                </a:moveTo>
                <a:cubicBezTo>
                  <a:pt x="39" y="22"/>
                  <a:pt x="41" y="22"/>
                  <a:pt x="44" y="23"/>
                </a:cubicBezTo>
                <a:cubicBezTo>
                  <a:pt x="47" y="12"/>
                  <a:pt x="56" y="3"/>
                  <a:pt x="67" y="0"/>
                </a:cubicBezTo>
                <a:cubicBezTo>
                  <a:pt x="67" y="45"/>
                  <a:pt x="67" y="45"/>
                  <a:pt x="67" y="45"/>
                </a:cubicBezTo>
                <a:cubicBezTo>
                  <a:pt x="57" y="35"/>
                  <a:pt x="57" y="35"/>
                  <a:pt x="57" y="35"/>
                </a:cubicBezTo>
                <a:cubicBezTo>
                  <a:pt x="55" y="32"/>
                  <a:pt x="50" y="32"/>
                  <a:pt x="47" y="35"/>
                </a:cubicBezTo>
                <a:cubicBezTo>
                  <a:pt x="47" y="35"/>
                  <a:pt x="47" y="35"/>
                  <a:pt x="47" y="35"/>
                </a:cubicBezTo>
                <a:cubicBezTo>
                  <a:pt x="44" y="38"/>
                  <a:pt x="44" y="43"/>
                  <a:pt x="47" y="46"/>
                </a:cubicBezTo>
                <a:cubicBezTo>
                  <a:pt x="69" y="68"/>
                  <a:pt x="69" y="68"/>
                  <a:pt x="69" y="68"/>
                </a:cubicBezTo>
                <a:cubicBezTo>
                  <a:pt x="71" y="69"/>
                  <a:pt x="72" y="70"/>
                  <a:pt x="74" y="70"/>
                </a:cubicBezTo>
                <a:cubicBezTo>
                  <a:pt x="74" y="70"/>
                  <a:pt x="74" y="70"/>
                  <a:pt x="74" y="70"/>
                </a:cubicBezTo>
                <a:cubicBezTo>
                  <a:pt x="74" y="70"/>
                  <a:pt x="75" y="70"/>
                  <a:pt x="75" y="70"/>
                </a:cubicBezTo>
                <a:cubicBezTo>
                  <a:pt x="77" y="70"/>
                  <a:pt x="78" y="69"/>
                  <a:pt x="80" y="68"/>
                </a:cubicBezTo>
                <a:cubicBezTo>
                  <a:pt x="102" y="46"/>
                  <a:pt x="102" y="46"/>
                  <a:pt x="102" y="46"/>
                </a:cubicBezTo>
                <a:cubicBezTo>
                  <a:pt x="105" y="43"/>
                  <a:pt x="105" y="38"/>
                  <a:pt x="102" y="35"/>
                </a:cubicBezTo>
                <a:cubicBezTo>
                  <a:pt x="102" y="35"/>
                  <a:pt x="102" y="35"/>
                  <a:pt x="102" y="35"/>
                </a:cubicBezTo>
                <a:cubicBezTo>
                  <a:pt x="99" y="32"/>
                  <a:pt x="94" y="32"/>
                  <a:pt x="91" y="35"/>
                </a:cubicBezTo>
                <a:cubicBezTo>
                  <a:pt x="82" y="45"/>
                  <a:pt x="82" y="45"/>
                  <a:pt x="82" y="45"/>
                </a:cubicBezTo>
                <a:cubicBezTo>
                  <a:pt x="82" y="0"/>
                  <a:pt x="82" y="0"/>
                  <a:pt x="82" y="0"/>
                </a:cubicBezTo>
                <a:cubicBezTo>
                  <a:pt x="93" y="3"/>
                  <a:pt x="102" y="12"/>
                  <a:pt x="105" y="23"/>
                </a:cubicBezTo>
                <a:cubicBezTo>
                  <a:pt x="107" y="22"/>
                  <a:pt x="110" y="22"/>
                  <a:pt x="113" y="22"/>
                </a:cubicBezTo>
                <a:cubicBezTo>
                  <a:pt x="127" y="22"/>
                  <a:pt x="139" y="34"/>
                  <a:pt x="139" y="48"/>
                </a:cubicBezTo>
                <a:cubicBezTo>
                  <a:pt x="139" y="49"/>
                  <a:pt x="139" y="51"/>
                  <a:pt x="139" y="52"/>
                </a:cubicBezTo>
                <a:cubicBezTo>
                  <a:pt x="144" y="54"/>
                  <a:pt x="148" y="60"/>
                  <a:pt x="148" y="67"/>
                </a:cubicBezTo>
                <a:cubicBezTo>
                  <a:pt x="148" y="75"/>
                  <a:pt x="141" y="82"/>
                  <a:pt x="133" y="82"/>
                </a:cubicBezTo>
                <a:cubicBezTo>
                  <a:pt x="16" y="82"/>
                  <a:pt x="16" y="82"/>
                  <a:pt x="16" y="82"/>
                </a:cubicBezTo>
                <a:cubicBezTo>
                  <a:pt x="7" y="82"/>
                  <a:pt x="0" y="75"/>
                  <a:pt x="0" y="67"/>
                </a:cubicBezTo>
                <a:cubicBezTo>
                  <a:pt x="0" y="60"/>
                  <a:pt x="4" y="54"/>
                  <a:pt x="10" y="52"/>
                </a:cubicBezTo>
                <a:cubicBezTo>
                  <a:pt x="10" y="51"/>
                  <a:pt x="10" y="49"/>
                  <a:pt x="10" y="48"/>
                </a:cubicBezTo>
                <a:cubicBezTo>
                  <a:pt x="10" y="34"/>
                  <a:pt x="21" y="22"/>
                  <a:pt x="36" y="22"/>
                </a:cubicBezTo>
                <a:close/>
              </a:path>
            </a:pathLst>
          </a:custGeom>
          <a:solidFill>
            <a:schemeClr val="accent1"/>
          </a:solidFill>
          <a:ln>
            <a:noFill/>
          </a:ln>
        </p:spPr>
        <p:txBody>
          <a:bodyPr wrap="square" lIns="91440" tIns="45720" rIns="91440" bIns="45720" anchor="ctr">
            <a:normAutofit fontScale="52500" lnSpcReduction="20000"/>
          </a:bodyPr>
          <a:lstStyle/>
          <a:p>
            <a:pPr algn="c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27" name="TextBox 12"/>
          <p:cNvSpPr txBox="1"/>
          <p:nvPr/>
        </p:nvSpPr>
        <p:spPr>
          <a:xfrm>
            <a:off x="273523" y="552029"/>
            <a:ext cx="4357370"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Tujuan Penelitian</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2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pic>
        <p:nvPicPr>
          <p:cNvPr id="25" name="图片 24"/>
          <p:cNvPicPr>
            <a:picLocks noChangeAspect="1"/>
          </p:cNvPicPr>
          <p:nvPr/>
        </p:nvPicPr>
        <p:blipFill>
          <a:blip r:embed="rId2" cstate="screen"/>
          <a:stretch>
            <a:fillRect/>
          </a:stretch>
        </p:blipFill>
        <p:spPr>
          <a:xfrm>
            <a:off x="5547360" y="1763881"/>
            <a:ext cx="6300816" cy="3611812"/>
          </a:xfrm>
          <a:prstGeom prst="rect">
            <a:avLst/>
          </a:prstGeom>
        </p:spPr>
      </p:pic>
      <p:grpSp>
        <p:nvGrpSpPr>
          <p:cNvPr id="2" name="组合 25"/>
          <p:cNvGrpSpPr/>
          <p:nvPr/>
        </p:nvGrpSpPr>
        <p:grpSpPr>
          <a:xfrm>
            <a:off x="695960" y="2928620"/>
            <a:ext cx="2324099" cy="1842785"/>
            <a:chOff x="711200" y="3081020"/>
            <a:chExt cx="2324099" cy="1842785"/>
          </a:xfrm>
        </p:grpSpPr>
        <p:grpSp>
          <p:nvGrpSpPr>
            <p:cNvPr id="3" name="组合 26"/>
            <p:cNvGrpSpPr/>
            <p:nvPr/>
          </p:nvGrpSpPr>
          <p:grpSpPr>
            <a:xfrm>
              <a:off x="711200" y="3909075"/>
              <a:ext cx="2324099" cy="1014730"/>
              <a:chOff x="8984542" y="3352609"/>
              <a:chExt cx="2324099" cy="1014730"/>
            </a:xfrm>
          </p:grpSpPr>
          <p:sp>
            <p:nvSpPr>
              <p:cNvPr id="31" name="矩形 30"/>
              <p:cNvSpPr/>
              <p:nvPr/>
            </p:nvSpPr>
            <p:spPr>
              <a:xfrm>
                <a:off x="9062366" y="3352609"/>
                <a:ext cx="2246275" cy="1014730"/>
              </a:xfrm>
              <a:prstGeom prst="rect">
                <a:avLst/>
              </a:prstGeom>
            </p:spPr>
            <p:txBody>
              <a:bodyPr wrap="square">
                <a:spAutoFit/>
              </a:bodyPr>
              <a:p>
                <a:pPr algn="l" defTabSz="685800">
                  <a:lnSpc>
                    <a:spcPct val="100000"/>
                  </a:lnSpc>
                </a:pPr>
                <a:r>
                  <a:rPr lang="en-ID" altLang="zh-CN" sz="1500" spc="300" dirty="0">
                    <a:solidFill>
                      <a:schemeClr val="tx2"/>
                    </a:solidFill>
                    <a:ea typeface="IBM Plex Sans" panose="020B0503050000000000" charset="0"/>
                    <a:cs typeface="+mn-lt"/>
                  </a:rPr>
                  <a:t>Mengontrol kadar pH air kolam budidaya ikan gurami.</a:t>
                </a:r>
                <a:endParaRPr lang="en-ID" altLang="zh-CN" sz="1500" spc="300" dirty="0">
                  <a:solidFill>
                    <a:schemeClr val="tx2"/>
                  </a:solidFill>
                  <a:ea typeface="IBM Plex Sans" panose="020B0503050000000000" charset="0"/>
                  <a:cs typeface="+mn-lt"/>
                </a:endParaRPr>
              </a:p>
            </p:txBody>
          </p:sp>
          <p:cxnSp>
            <p:nvCxnSpPr>
              <p:cNvPr id="32" name="直接连接符 31"/>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11200" y="3081020"/>
              <a:ext cx="648000" cy="648000"/>
              <a:chOff x="711200" y="2788920"/>
              <a:chExt cx="648000" cy="648000"/>
            </a:xfrm>
          </p:grpSpPr>
          <p:sp>
            <p:nvSpPr>
              <p:cNvPr id="29" name="椭圆 28"/>
              <p:cNvSpPr/>
              <p:nvPr/>
            </p:nvSpPr>
            <p:spPr>
              <a:xfrm>
                <a:off x="711200" y="2788920"/>
                <a:ext cx="648000" cy="648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SimHei" panose="02010609060101010101" charset="-122"/>
                  <a:ea typeface="IBM Plex Sans" panose="020B0503050000000000" charset="0"/>
                  <a:cs typeface="IBM Plex Sans" panose="020B0503050000000000" charset="0"/>
                </a:endParaRPr>
              </a:p>
            </p:txBody>
          </p:sp>
          <p:sp>
            <p:nvSpPr>
              <p:cNvPr id="30" name="Freeform 433"/>
              <p:cNvSpPr>
                <a:spLocks noEditPoints="1"/>
              </p:cNvSpPr>
              <p:nvPr/>
            </p:nvSpPr>
            <p:spPr bwMode="auto">
              <a:xfrm>
                <a:off x="970894" y="2985293"/>
                <a:ext cx="128612" cy="255254"/>
              </a:xfrm>
              <a:custGeom>
                <a:avLst/>
                <a:gdLst>
                  <a:gd name="T0" fmla="*/ 5407 w 7844"/>
                  <a:gd name="T1" fmla="*/ 14686 h 15562"/>
                  <a:gd name="T2" fmla="*/ 4571 w 7844"/>
                  <a:gd name="T3" fmla="*/ 15514 h 15562"/>
                  <a:gd name="T4" fmla="*/ 3442 w 7844"/>
                  <a:gd name="T5" fmla="*/ 15562 h 15562"/>
                  <a:gd name="T6" fmla="*/ 3218 w 7844"/>
                  <a:gd name="T7" fmla="*/ 15475 h 15562"/>
                  <a:gd name="T8" fmla="*/ 2450 w 7844"/>
                  <a:gd name="T9" fmla="*/ 14653 h 15562"/>
                  <a:gd name="T10" fmla="*/ 721 w 7844"/>
                  <a:gd name="T11" fmla="*/ 2883 h 15562"/>
                  <a:gd name="T12" fmla="*/ 4301 w 7844"/>
                  <a:gd name="T13" fmla="*/ 2065 h 15562"/>
                  <a:gd name="T14" fmla="*/ 4505 w 7844"/>
                  <a:gd name="T15" fmla="*/ 1796 h 15562"/>
                  <a:gd name="T16" fmla="*/ 4540 w 7844"/>
                  <a:gd name="T17" fmla="*/ 586 h 15562"/>
                  <a:gd name="T18" fmla="*/ 4397 w 7844"/>
                  <a:gd name="T19" fmla="*/ 224 h 15562"/>
                  <a:gd name="T20" fmla="*/ 4073 w 7844"/>
                  <a:gd name="T21" fmla="*/ 20 h 15562"/>
                  <a:gd name="T22" fmla="*/ 3757 w 7844"/>
                  <a:gd name="T23" fmla="*/ 21 h 15562"/>
                  <a:gd name="T24" fmla="*/ 3433 w 7844"/>
                  <a:gd name="T25" fmla="*/ 230 h 15562"/>
                  <a:gd name="T26" fmla="*/ 3295 w 7844"/>
                  <a:gd name="T27" fmla="*/ 595 h 15562"/>
                  <a:gd name="T28" fmla="*/ 242 w 7844"/>
                  <a:gd name="T29" fmla="*/ 1775 h 15562"/>
                  <a:gd name="T30" fmla="*/ 26 w 7844"/>
                  <a:gd name="T31" fmla="*/ 2091 h 15562"/>
                  <a:gd name="T32" fmla="*/ 28 w 7844"/>
                  <a:gd name="T33" fmla="*/ 2451 h 15562"/>
                  <a:gd name="T34" fmla="*/ 215 w 7844"/>
                  <a:gd name="T35" fmla="*/ 2737 h 15562"/>
                  <a:gd name="T36" fmla="*/ 517 w 7844"/>
                  <a:gd name="T37" fmla="*/ 2882 h 15562"/>
                  <a:gd name="T38" fmla="*/ 7350 w 7844"/>
                  <a:gd name="T39" fmla="*/ 3694 h 15562"/>
                  <a:gd name="T40" fmla="*/ 7689 w 7844"/>
                  <a:gd name="T41" fmla="*/ 3495 h 15562"/>
                  <a:gd name="T42" fmla="*/ 7841 w 7844"/>
                  <a:gd name="T43" fmla="*/ 3142 h 15562"/>
                  <a:gd name="T44" fmla="*/ 7764 w 7844"/>
                  <a:gd name="T45" fmla="*/ 2780 h 15562"/>
                  <a:gd name="T46" fmla="*/ 7482 w 7844"/>
                  <a:gd name="T47" fmla="*/ 2519 h 15562"/>
                  <a:gd name="T48" fmla="*/ 7092 w 7844"/>
                  <a:gd name="T49" fmla="*/ 2475 h 15562"/>
                  <a:gd name="T50" fmla="*/ 197 w 7844"/>
                  <a:gd name="T51" fmla="*/ 4033 h 15562"/>
                  <a:gd name="T52" fmla="*/ 12 w 7844"/>
                  <a:gd name="T53" fmla="*/ 4368 h 15562"/>
                  <a:gd name="T54" fmla="*/ 47 w 7844"/>
                  <a:gd name="T55" fmla="*/ 4721 h 15562"/>
                  <a:gd name="T56" fmla="*/ 255 w 7844"/>
                  <a:gd name="T57" fmla="*/ 4988 h 15562"/>
                  <a:gd name="T58" fmla="*/ 570 w 7844"/>
                  <a:gd name="T59" fmla="*/ 5107 h 15562"/>
                  <a:gd name="T60" fmla="*/ 7731 w 7844"/>
                  <a:gd name="T61" fmla="*/ 4947 h 15562"/>
                  <a:gd name="T62" fmla="*/ 7427 w 7844"/>
                  <a:gd name="T63" fmla="*/ 4714 h 15562"/>
                  <a:gd name="T64" fmla="*/ 494 w 7844"/>
                  <a:gd name="T65" fmla="*/ 6095 h 15562"/>
                  <a:gd name="T66" fmla="*/ 155 w 7844"/>
                  <a:gd name="T67" fmla="*/ 6293 h 15562"/>
                  <a:gd name="T68" fmla="*/ 3 w 7844"/>
                  <a:gd name="T69" fmla="*/ 6647 h 15562"/>
                  <a:gd name="T70" fmla="*/ 72 w 7844"/>
                  <a:gd name="T71" fmla="*/ 6994 h 15562"/>
                  <a:gd name="T72" fmla="*/ 298 w 7844"/>
                  <a:gd name="T73" fmla="*/ 7235 h 15562"/>
                  <a:gd name="T74" fmla="*/ 691 w 7844"/>
                  <a:gd name="T75" fmla="*/ 10177 h 15562"/>
                  <a:gd name="T76" fmla="*/ 662 w 7844"/>
                  <a:gd name="T77" fmla="*/ 10931 h 15562"/>
                  <a:gd name="T78" fmla="*/ 829 w 7844"/>
                  <a:gd name="T79" fmla="*/ 11565 h 15562"/>
                  <a:gd name="T80" fmla="*/ 1573 w 7844"/>
                  <a:gd name="T81" fmla="*/ 12665 h 15562"/>
                  <a:gd name="T82" fmla="*/ 2073 w 7844"/>
                  <a:gd name="T83" fmla="*/ 13495 h 15562"/>
                  <a:gd name="T84" fmla="*/ 5660 w 7844"/>
                  <a:gd name="T85" fmla="*/ 14053 h 15562"/>
                  <a:gd name="T86" fmla="*/ 5801 w 7844"/>
                  <a:gd name="T87" fmla="*/ 13429 h 15562"/>
                  <a:gd name="T88" fmla="*/ 6352 w 7844"/>
                  <a:gd name="T89" fmla="*/ 12553 h 15562"/>
                  <a:gd name="T90" fmla="*/ 7025 w 7844"/>
                  <a:gd name="T91" fmla="*/ 11558 h 15562"/>
                  <a:gd name="T92" fmla="*/ 7191 w 7844"/>
                  <a:gd name="T93" fmla="*/ 10925 h 15562"/>
                  <a:gd name="T94" fmla="*/ 7160 w 7844"/>
                  <a:gd name="T95" fmla="*/ 10177 h 15562"/>
                  <a:gd name="T96" fmla="*/ 7352 w 7844"/>
                  <a:gd name="T97" fmla="*/ 8130 h 15562"/>
                  <a:gd name="T98" fmla="*/ 7691 w 7844"/>
                  <a:gd name="T99" fmla="*/ 7930 h 15562"/>
                  <a:gd name="T100" fmla="*/ 7841 w 7844"/>
                  <a:gd name="T101" fmla="*/ 7576 h 15562"/>
                  <a:gd name="T102" fmla="*/ 7763 w 7844"/>
                  <a:gd name="T103" fmla="*/ 7214 h 15562"/>
                  <a:gd name="T104" fmla="*/ 7481 w 7844"/>
                  <a:gd name="T105" fmla="*/ 6954 h 15562"/>
                  <a:gd name="T106" fmla="*/ 7089 w 7844"/>
                  <a:gd name="T107" fmla="*/ 6912 h 15562"/>
                  <a:gd name="T108" fmla="*/ 4797 w 7844"/>
                  <a:gd name="T109" fmla="*/ 7466 h 15562"/>
                  <a:gd name="T110" fmla="*/ 4607 w 7844"/>
                  <a:gd name="T111" fmla="*/ 7703 h 15562"/>
                  <a:gd name="T112" fmla="*/ 4548 w 7844"/>
                  <a:gd name="T113" fmla="*/ 7964 h 15562"/>
                  <a:gd name="T114" fmla="*/ 3294 w 7844"/>
                  <a:gd name="T115" fmla="*/ 7877 h 15562"/>
                  <a:gd name="T116" fmla="*/ 3116 w 7844"/>
                  <a:gd name="T117" fmla="*/ 7519 h 15562"/>
                  <a:gd name="T118" fmla="*/ 7526 w 7844"/>
                  <a:gd name="T119" fmla="*/ 5846 h 15562"/>
                  <a:gd name="T120" fmla="*/ 7787 w 7844"/>
                  <a:gd name="T121" fmla="*/ 5564 h 15562"/>
                  <a:gd name="T122" fmla="*/ 7830 w 7844"/>
                  <a:gd name="T123" fmla="*/ 5173 h 1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44" h="15562">
                    <a:moveTo>
                      <a:pt x="5327" y="14628"/>
                    </a:moveTo>
                    <a:lnTo>
                      <a:pt x="5327" y="14628"/>
                    </a:lnTo>
                    <a:lnTo>
                      <a:pt x="5343" y="14629"/>
                    </a:lnTo>
                    <a:lnTo>
                      <a:pt x="5356" y="14631"/>
                    </a:lnTo>
                    <a:lnTo>
                      <a:pt x="5368" y="14633"/>
                    </a:lnTo>
                    <a:lnTo>
                      <a:pt x="5379" y="14637"/>
                    </a:lnTo>
                    <a:lnTo>
                      <a:pt x="5388" y="14642"/>
                    </a:lnTo>
                    <a:lnTo>
                      <a:pt x="5395" y="14647"/>
                    </a:lnTo>
                    <a:lnTo>
                      <a:pt x="5400" y="14653"/>
                    </a:lnTo>
                    <a:lnTo>
                      <a:pt x="5404" y="14661"/>
                    </a:lnTo>
                    <a:lnTo>
                      <a:pt x="5407" y="14668"/>
                    </a:lnTo>
                    <a:lnTo>
                      <a:pt x="5408" y="14677"/>
                    </a:lnTo>
                    <a:lnTo>
                      <a:pt x="5407" y="14686"/>
                    </a:lnTo>
                    <a:lnTo>
                      <a:pt x="5403" y="14696"/>
                    </a:lnTo>
                    <a:lnTo>
                      <a:pt x="5398" y="14706"/>
                    </a:lnTo>
                    <a:lnTo>
                      <a:pt x="5392" y="14716"/>
                    </a:lnTo>
                    <a:lnTo>
                      <a:pt x="5383" y="14727"/>
                    </a:lnTo>
                    <a:lnTo>
                      <a:pt x="5373" y="14739"/>
                    </a:lnTo>
                    <a:lnTo>
                      <a:pt x="4659" y="15453"/>
                    </a:lnTo>
                    <a:lnTo>
                      <a:pt x="4659" y="15453"/>
                    </a:lnTo>
                    <a:lnTo>
                      <a:pt x="4646" y="15464"/>
                    </a:lnTo>
                    <a:lnTo>
                      <a:pt x="4634" y="15475"/>
                    </a:lnTo>
                    <a:lnTo>
                      <a:pt x="4618" y="15485"/>
                    </a:lnTo>
                    <a:lnTo>
                      <a:pt x="4603" y="15496"/>
                    </a:lnTo>
                    <a:lnTo>
                      <a:pt x="4587" y="15506"/>
                    </a:lnTo>
                    <a:lnTo>
                      <a:pt x="4571" y="15514"/>
                    </a:lnTo>
                    <a:lnTo>
                      <a:pt x="4553" y="15523"/>
                    </a:lnTo>
                    <a:lnTo>
                      <a:pt x="4535" y="15531"/>
                    </a:lnTo>
                    <a:lnTo>
                      <a:pt x="4516" y="15537"/>
                    </a:lnTo>
                    <a:lnTo>
                      <a:pt x="4499" y="15543"/>
                    </a:lnTo>
                    <a:lnTo>
                      <a:pt x="4480" y="15550"/>
                    </a:lnTo>
                    <a:lnTo>
                      <a:pt x="4462" y="15555"/>
                    </a:lnTo>
                    <a:lnTo>
                      <a:pt x="4443" y="15557"/>
                    </a:lnTo>
                    <a:lnTo>
                      <a:pt x="4426" y="15561"/>
                    </a:lnTo>
                    <a:lnTo>
                      <a:pt x="4409" y="15562"/>
                    </a:lnTo>
                    <a:lnTo>
                      <a:pt x="4393" y="15562"/>
                    </a:lnTo>
                    <a:lnTo>
                      <a:pt x="3459" y="15562"/>
                    </a:lnTo>
                    <a:lnTo>
                      <a:pt x="3459" y="15562"/>
                    </a:lnTo>
                    <a:lnTo>
                      <a:pt x="3442" y="15562"/>
                    </a:lnTo>
                    <a:lnTo>
                      <a:pt x="3425" y="15561"/>
                    </a:lnTo>
                    <a:lnTo>
                      <a:pt x="3407" y="15557"/>
                    </a:lnTo>
                    <a:lnTo>
                      <a:pt x="3389" y="15555"/>
                    </a:lnTo>
                    <a:lnTo>
                      <a:pt x="3370" y="15550"/>
                    </a:lnTo>
                    <a:lnTo>
                      <a:pt x="3353" y="15543"/>
                    </a:lnTo>
                    <a:lnTo>
                      <a:pt x="3334" y="15537"/>
                    </a:lnTo>
                    <a:lnTo>
                      <a:pt x="3316" y="15531"/>
                    </a:lnTo>
                    <a:lnTo>
                      <a:pt x="3297" y="15523"/>
                    </a:lnTo>
                    <a:lnTo>
                      <a:pt x="3281" y="15514"/>
                    </a:lnTo>
                    <a:lnTo>
                      <a:pt x="3263" y="15506"/>
                    </a:lnTo>
                    <a:lnTo>
                      <a:pt x="3247" y="15496"/>
                    </a:lnTo>
                    <a:lnTo>
                      <a:pt x="3232" y="15485"/>
                    </a:lnTo>
                    <a:lnTo>
                      <a:pt x="3218" y="15475"/>
                    </a:lnTo>
                    <a:lnTo>
                      <a:pt x="3204" y="15464"/>
                    </a:lnTo>
                    <a:lnTo>
                      <a:pt x="3193" y="15453"/>
                    </a:lnTo>
                    <a:lnTo>
                      <a:pt x="2478" y="14739"/>
                    </a:lnTo>
                    <a:lnTo>
                      <a:pt x="2478" y="14739"/>
                    </a:lnTo>
                    <a:lnTo>
                      <a:pt x="2467" y="14727"/>
                    </a:lnTo>
                    <a:lnTo>
                      <a:pt x="2459" y="14716"/>
                    </a:lnTo>
                    <a:lnTo>
                      <a:pt x="2452" y="14706"/>
                    </a:lnTo>
                    <a:lnTo>
                      <a:pt x="2447" y="14696"/>
                    </a:lnTo>
                    <a:lnTo>
                      <a:pt x="2445" y="14686"/>
                    </a:lnTo>
                    <a:lnTo>
                      <a:pt x="2444" y="14677"/>
                    </a:lnTo>
                    <a:lnTo>
                      <a:pt x="2444" y="14668"/>
                    </a:lnTo>
                    <a:lnTo>
                      <a:pt x="2446" y="14661"/>
                    </a:lnTo>
                    <a:lnTo>
                      <a:pt x="2450" y="14653"/>
                    </a:lnTo>
                    <a:lnTo>
                      <a:pt x="2456" y="14647"/>
                    </a:lnTo>
                    <a:lnTo>
                      <a:pt x="2462" y="14642"/>
                    </a:lnTo>
                    <a:lnTo>
                      <a:pt x="2473" y="14637"/>
                    </a:lnTo>
                    <a:lnTo>
                      <a:pt x="2483" y="14633"/>
                    </a:lnTo>
                    <a:lnTo>
                      <a:pt x="2495" y="14631"/>
                    </a:lnTo>
                    <a:lnTo>
                      <a:pt x="2509" y="14629"/>
                    </a:lnTo>
                    <a:lnTo>
                      <a:pt x="2524" y="14628"/>
                    </a:lnTo>
                    <a:lnTo>
                      <a:pt x="5327" y="14628"/>
                    </a:lnTo>
                    <a:close/>
                    <a:moveTo>
                      <a:pt x="623" y="2891"/>
                    </a:moveTo>
                    <a:lnTo>
                      <a:pt x="623" y="2891"/>
                    </a:lnTo>
                    <a:lnTo>
                      <a:pt x="655" y="2891"/>
                    </a:lnTo>
                    <a:lnTo>
                      <a:pt x="688" y="2888"/>
                    </a:lnTo>
                    <a:lnTo>
                      <a:pt x="721" y="2883"/>
                    </a:lnTo>
                    <a:lnTo>
                      <a:pt x="752" y="2877"/>
                    </a:lnTo>
                    <a:lnTo>
                      <a:pt x="4054" y="2177"/>
                    </a:lnTo>
                    <a:lnTo>
                      <a:pt x="4054" y="2177"/>
                    </a:lnTo>
                    <a:lnTo>
                      <a:pt x="4082" y="2170"/>
                    </a:lnTo>
                    <a:lnTo>
                      <a:pt x="4108" y="2163"/>
                    </a:lnTo>
                    <a:lnTo>
                      <a:pt x="4135" y="2154"/>
                    </a:lnTo>
                    <a:lnTo>
                      <a:pt x="4161" y="2144"/>
                    </a:lnTo>
                    <a:lnTo>
                      <a:pt x="4185" y="2134"/>
                    </a:lnTo>
                    <a:lnTo>
                      <a:pt x="4210" y="2121"/>
                    </a:lnTo>
                    <a:lnTo>
                      <a:pt x="4234" y="2109"/>
                    </a:lnTo>
                    <a:lnTo>
                      <a:pt x="4257" y="2095"/>
                    </a:lnTo>
                    <a:lnTo>
                      <a:pt x="4278" y="2081"/>
                    </a:lnTo>
                    <a:lnTo>
                      <a:pt x="4301" y="2065"/>
                    </a:lnTo>
                    <a:lnTo>
                      <a:pt x="4321" y="2048"/>
                    </a:lnTo>
                    <a:lnTo>
                      <a:pt x="4341" y="2031"/>
                    </a:lnTo>
                    <a:lnTo>
                      <a:pt x="4360" y="2013"/>
                    </a:lnTo>
                    <a:lnTo>
                      <a:pt x="4379" y="1994"/>
                    </a:lnTo>
                    <a:lnTo>
                      <a:pt x="4397" y="1975"/>
                    </a:lnTo>
                    <a:lnTo>
                      <a:pt x="4413" y="1955"/>
                    </a:lnTo>
                    <a:lnTo>
                      <a:pt x="4430" y="1934"/>
                    </a:lnTo>
                    <a:lnTo>
                      <a:pt x="4443" y="1912"/>
                    </a:lnTo>
                    <a:lnTo>
                      <a:pt x="4458" y="1891"/>
                    </a:lnTo>
                    <a:lnTo>
                      <a:pt x="4471" y="1868"/>
                    </a:lnTo>
                    <a:lnTo>
                      <a:pt x="4484" y="1844"/>
                    </a:lnTo>
                    <a:lnTo>
                      <a:pt x="4495" y="1820"/>
                    </a:lnTo>
                    <a:lnTo>
                      <a:pt x="4505" y="1796"/>
                    </a:lnTo>
                    <a:lnTo>
                      <a:pt x="4514" y="1773"/>
                    </a:lnTo>
                    <a:lnTo>
                      <a:pt x="4521" y="1747"/>
                    </a:lnTo>
                    <a:lnTo>
                      <a:pt x="4529" y="1721"/>
                    </a:lnTo>
                    <a:lnTo>
                      <a:pt x="4535" y="1696"/>
                    </a:lnTo>
                    <a:lnTo>
                      <a:pt x="4540" y="1669"/>
                    </a:lnTo>
                    <a:lnTo>
                      <a:pt x="4544" y="1643"/>
                    </a:lnTo>
                    <a:lnTo>
                      <a:pt x="4547" y="1616"/>
                    </a:lnTo>
                    <a:lnTo>
                      <a:pt x="4548" y="1590"/>
                    </a:lnTo>
                    <a:lnTo>
                      <a:pt x="4548" y="1562"/>
                    </a:lnTo>
                    <a:lnTo>
                      <a:pt x="4548" y="1562"/>
                    </a:lnTo>
                    <a:lnTo>
                      <a:pt x="4540" y="618"/>
                    </a:lnTo>
                    <a:lnTo>
                      <a:pt x="4540" y="618"/>
                    </a:lnTo>
                    <a:lnTo>
                      <a:pt x="4540" y="586"/>
                    </a:lnTo>
                    <a:lnTo>
                      <a:pt x="4537" y="555"/>
                    </a:lnTo>
                    <a:lnTo>
                      <a:pt x="4533" y="524"/>
                    </a:lnTo>
                    <a:lnTo>
                      <a:pt x="4528" y="493"/>
                    </a:lnTo>
                    <a:lnTo>
                      <a:pt x="4520" y="463"/>
                    </a:lnTo>
                    <a:lnTo>
                      <a:pt x="4511" y="434"/>
                    </a:lnTo>
                    <a:lnTo>
                      <a:pt x="4501" y="405"/>
                    </a:lnTo>
                    <a:lnTo>
                      <a:pt x="4490" y="376"/>
                    </a:lnTo>
                    <a:lnTo>
                      <a:pt x="4477" y="350"/>
                    </a:lnTo>
                    <a:lnTo>
                      <a:pt x="4464" y="323"/>
                    </a:lnTo>
                    <a:lnTo>
                      <a:pt x="4448" y="297"/>
                    </a:lnTo>
                    <a:lnTo>
                      <a:pt x="4432" y="272"/>
                    </a:lnTo>
                    <a:lnTo>
                      <a:pt x="4416" y="248"/>
                    </a:lnTo>
                    <a:lnTo>
                      <a:pt x="4397" y="224"/>
                    </a:lnTo>
                    <a:lnTo>
                      <a:pt x="4377" y="202"/>
                    </a:lnTo>
                    <a:lnTo>
                      <a:pt x="4356" y="181"/>
                    </a:lnTo>
                    <a:lnTo>
                      <a:pt x="4335" y="160"/>
                    </a:lnTo>
                    <a:lnTo>
                      <a:pt x="4312" y="141"/>
                    </a:lnTo>
                    <a:lnTo>
                      <a:pt x="4288" y="122"/>
                    </a:lnTo>
                    <a:lnTo>
                      <a:pt x="4265" y="105"/>
                    </a:lnTo>
                    <a:lnTo>
                      <a:pt x="4239" y="89"/>
                    </a:lnTo>
                    <a:lnTo>
                      <a:pt x="4213" y="74"/>
                    </a:lnTo>
                    <a:lnTo>
                      <a:pt x="4186" y="60"/>
                    </a:lnTo>
                    <a:lnTo>
                      <a:pt x="4159" y="49"/>
                    </a:lnTo>
                    <a:lnTo>
                      <a:pt x="4131" y="37"/>
                    </a:lnTo>
                    <a:lnTo>
                      <a:pt x="4102" y="27"/>
                    </a:lnTo>
                    <a:lnTo>
                      <a:pt x="4073" y="20"/>
                    </a:lnTo>
                    <a:lnTo>
                      <a:pt x="4043" y="12"/>
                    </a:lnTo>
                    <a:lnTo>
                      <a:pt x="4013" y="7"/>
                    </a:lnTo>
                    <a:lnTo>
                      <a:pt x="3981" y="3"/>
                    </a:lnTo>
                    <a:lnTo>
                      <a:pt x="3950" y="1"/>
                    </a:lnTo>
                    <a:lnTo>
                      <a:pt x="3918" y="0"/>
                    </a:lnTo>
                    <a:lnTo>
                      <a:pt x="3918" y="0"/>
                    </a:lnTo>
                    <a:lnTo>
                      <a:pt x="3913" y="0"/>
                    </a:lnTo>
                    <a:lnTo>
                      <a:pt x="3913" y="0"/>
                    </a:lnTo>
                    <a:lnTo>
                      <a:pt x="3880" y="1"/>
                    </a:lnTo>
                    <a:lnTo>
                      <a:pt x="3849" y="3"/>
                    </a:lnTo>
                    <a:lnTo>
                      <a:pt x="3817" y="7"/>
                    </a:lnTo>
                    <a:lnTo>
                      <a:pt x="3787" y="14"/>
                    </a:lnTo>
                    <a:lnTo>
                      <a:pt x="3757" y="21"/>
                    </a:lnTo>
                    <a:lnTo>
                      <a:pt x="3728" y="30"/>
                    </a:lnTo>
                    <a:lnTo>
                      <a:pt x="3699" y="40"/>
                    </a:lnTo>
                    <a:lnTo>
                      <a:pt x="3670" y="51"/>
                    </a:lnTo>
                    <a:lnTo>
                      <a:pt x="3644" y="64"/>
                    </a:lnTo>
                    <a:lnTo>
                      <a:pt x="3616" y="78"/>
                    </a:lnTo>
                    <a:lnTo>
                      <a:pt x="3591" y="93"/>
                    </a:lnTo>
                    <a:lnTo>
                      <a:pt x="3566" y="109"/>
                    </a:lnTo>
                    <a:lnTo>
                      <a:pt x="3542" y="127"/>
                    </a:lnTo>
                    <a:lnTo>
                      <a:pt x="3518" y="146"/>
                    </a:lnTo>
                    <a:lnTo>
                      <a:pt x="3495" y="165"/>
                    </a:lnTo>
                    <a:lnTo>
                      <a:pt x="3474" y="186"/>
                    </a:lnTo>
                    <a:lnTo>
                      <a:pt x="3454" y="207"/>
                    </a:lnTo>
                    <a:lnTo>
                      <a:pt x="3433" y="230"/>
                    </a:lnTo>
                    <a:lnTo>
                      <a:pt x="3416" y="254"/>
                    </a:lnTo>
                    <a:lnTo>
                      <a:pt x="3398" y="279"/>
                    </a:lnTo>
                    <a:lnTo>
                      <a:pt x="3383" y="304"/>
                    </a:lnTo>
                    <a:lnTo>
                      <a:pt x="3368" y="331"/>
                    </a:lnTo>
                    <a:lnTo>
                      <a:pt x="3354" y="357"/>
                    </a:lnTo>
                    <a:lnTo>
                      <a:pt x="3341" y="385"/>
                    </a:lnTo>
                    <a:lnTo>
                      <a:pt x="3331" y="414"/>
                    </a:lnTo>
                    <a:lnTo>
                      <a:pt x="3321" y="443"/>
                    </a:lnTo>
                    <a:lnTo>
                      <a:pt x="3314" y="472"/>
                    </a:lnTo>
                    <a:lnTo>
                      <a:pt x="3306" y="502"/>
                    </a:lnTo>
                    <a:lnTo>
                      <a:pt x="3301" y="532"/>
                    </a:lnTo>
                    <a:lnTo>
                      <a:pt x="3297" y="564"/>
                    </a:lnTo>
                    <a:lnTo>
                      <a:pt x="3295" y="595"/>
                    </a:lnTo>
                    <a:lnTo>
                      <a:pt x="3295" y="628"/>
                    </a:lnTo>
                    <a:lnTo>
                      <a:pt x="3299" y="1064"/>
                    </a:lnTo>
                    <a:lnTo>
                      <a:pt x="494" y="1659"/>
                    </a:lnTo>
                    <a:lnTo>
                      <a:pt x="494" y="1659"/>
                    </a:lnTo>
                    <a:lnTo>
                      <a:pt x="463" y="1667"/>
                    </a:lnTo>
                    <a:lnTo>
                      <a:pt x="432" y="1676"/>
                    </a:lnTo>
                    <a:lnTo>
                      <a:pt x="403" y="1686"/>
                    </a:lnTo>
                    <a:lnTo>
                      <a:pt x="375" y="1697"/>
                    </a:lnTo>
                    <a:lnTo>
                      <a:pt x="346" y="1711"/>
                    </a:lnTo>
                    <a:lnTo>
                      <a:pt x="319" y="1725"/>
                    </a:lnTo>
                    <a:lnTo>
                      <a:pt x="293" y="1740"/>
                    </a:lnTo>
                    <a:lnTo>
                      <a:pt x="267" y="1757"/>
                    </a:lnTo>
                    <a:lnTo>
                      <a:pt x="242" y="1775"/>
                    </a:lnTo>
                    <a:lnTo>
                      <a:pt x="220" y="1794"/>
                    </a:lnTo>
                    <a:lnTo>
                      <a:pt x="197" y="1814"/>
                    </a:lnTo>
                    <a:lnTo>
                      <a:pt x="176" y="1835"/>
                    </a:lnTo>
                    <a:lnTo>
                      <a:pt x="155" y="1857"/>
                    </a:lnTo>
                    <a:lnTo>
                      <a:pt x="136" y="1881"/>
                    </a:lnTo>
                    <a:lnTo>
                      <a:pt x="118" y="1903"/>
                    </a:lnTo>
                    <a:lnTo>
                      <a:pt x="101" y="1929"/>
                    </a:lnTo>
                    <a:lnTo>
                      <a:pt x="86" y="1954"/>
                    </a:lnTo>
                    <a:lnTo>
                      <a:pt x="71" y="1980"/>
                    </a:lnTo>
                    <a:lnTo>
                      <a:pt x="58" y="2007"/>
                    </a:lnTo>
                    <a:lnTo>
                      <a:pt x="46" y="2034"/>
                    </a:lnTo>
                    <a:lnTo>
                      <a:pt x="36" y="2062"/>
                    </a:lnTo>
                    <a:lnTo>
                      <a:pt x="26" y="2091"/>
                    </a:lnTo>
                    <a:lnTo>
                      <a:pt x="18" y="2120"/>
                    </a:lnTo>
                    <a:lnTo>
                      <a:pt x="12" y="2150"/>
                    </a:lnTo>
                    <a:lnTo>
                      <a:pt x="7" y="2180"/>
                    </a:lnTo>
                    <a:lnTo>
                      <a:pt x="3" y="2211"/>
                    </a:lnTo>
                    <a:lnTo>
                      <a:pt x="2" y="2241"/>
                    </a:lnTo>
                    <a:lnTo>
                      <a:pt x="0" y="2272"/>
                    </a:lnTo>
                    <a:lnTo>
                      <a:pt x="2" y="2303"/>
                    </a:lnTo>
                    <a:lnTo>
                      <a:pt x="4" y="2334"/>
                    </a:lnTo>
                    <a:lnTo>
                      <a:pt x="8" y="2366"/>
                    </a:lnTo>
                    <a:lnTo>
                      <a:pt x="14" y="2397"/>
                    </a:lnTo>
                    <a:lnTo>
                      <a:pt x="14" y="2397"/>
                    </a:lnTo>
                    <a:lnTo>
                      <a:pt x="21" y="2425"/>
                    </a:lnTo>
                    <a:lnTo>
                      <a:pt x="28" y="2451"/>
                    </a:lnTo>
                    <a:lnTo>
                      <a:pt x="37" y="2478"/>
                    </a:lnTo>
                    <a:lnTo>
                      <a:pt x="47" y="2503"/>
                    </a:lnTo>
                    <a:lnTo>
                      <a:pt x="57" y="2528"/>
                    </a:lnTo>
                    <a:lnTo>
                      <a:pt x="68" y="2552"/>
                    </a:lnTo>
                    <a:lnTo>
                      <a:pt x="81" y="2576"/>
                    </a:lnTo>
                    <a:lnTo>
                      <a:pt x="95" y="2599"/>
                    </a:lnTo>
                    <a:lnTo>
                      <a:pt x="110" y="2620"/>
                    </a:lnTo>
                    <a:lnTo>
                      <a:pt x="125" y="2641"/>
                    </a:lnTo>
                    <a:lnTo>
                      <a:pt x="142" y="2663"/>
                    </a:lnTo>
                    <a:lnTo>
                      <a:pt x="158" y="2683"/>
                    </a:lnTo>
                    <a:lnTo>
                      <a:pt x="176" y="2702"/>
                    </a:lnTo>
                    <a:lnTo>
                      <a:pt x="194" y="2719"/>
                    </a:lnTo>
                    <a:lnTo>
                      <a:pt x="215" y="2737"/>
                    </a:lnTo>
                    <a:lnTo>
                      <a:pt x="233" y="2755"/>
                    </a:lnTo>
                    <a:lnTo>
                      <a:pt x="255" y="2770"/>
                    </a:lnTo>
                    <a:lnTo>
                      <a:pt x="276" y="2785"/>
                    </a:lnTo>
                    <a:lnTo>
                      <a:pt x="298" y="2799"/>
                    </a:lnTo>
                    <a:lnTo>
                      <a:pt x="320" y="2813"/>
                    </a:lnTo>
                    <a:lnTo>
                      <a:pt x="343" y="2824"/>
                    </a:lnTo>
                    <a:lnTo>
                      <a:pt x="367" y="2835"/>
                    </a:lnTo>
                    <a:lnTo>
                      <a:pt x="391" y="2845"/>
                    </a:lnTo>
                    <a:lnTo>
                      <a:pt x="415" y="2855"/>
                    </a:lnTo>
                    <a:lnTo>
                      <a:pt x="440" y="2863"/>
                    </a:lnTo>
                    <a:lnTo>
                      <a:pt x="465" y="2870"/>
                    </a:lnTo>
                    <a:lnTo>
                      <a:pt x="490" y="2877"/>
                    </a:lnTo>
                    <a:lnTo>
                      <a:pt x="517" y="2882"/>
                    </a:lnTo>
                    <a:lnTo>
                      <a:pt x="543" y="2886"/>
                    </a:lnTo>
                    <a:lnTo>
                      <a:pt x="570" y="2889"/>
                    </a:lnTo>
                    <a:lnTo>
                      <a:pt x="596" y="2891"/>
                    </a:lnTo>
                    <a:lnTo>
                      <a:pt x="623" y="2891"/>
                    </a:lnTo>
                    <a:lnTo>
                      <a:pt x="623" y="2891"/>
                    </a:lnTo>
                    <a:close/>
                    <a:moveTo>
                      <a:pt x="623" y="5109"/>
                    </a:moveTo>
                    <a:lnTo>
                      <a:pt x="623" y="5109"/>
                    </a:lnTo>
                    <a:lnTo>
                      <a:pt x="655" y="5108"/>
                    </a:lnTo>
                    <a:lnTo>
                      <a:pt x="688" y="5105"/>
                    </a:lnTo>
                    <a:lnTo>
                      <a:pt x="721" y="5102"/>
                    </a:lnTo>
                    <a:lnTo>
                      <a:pt x="754" y="5095"/>
                    </a:lnTo>
                    <a:lnTo>
                      <a:pt x="7350" y="3694"/>
                    </a:lnTo>
                    <a:lnTo>
                      <a:pt x="7350" y="3694"/>
                    </a:lnTo>
                    <a:lnTo>
                      <a:pt x="7381" y="3686"/>
                    </a:lnTo>
                    <a:lnTo>
                      <a:pt x="7412" y="3678"/>
                    </a:lnTo>
                    <a:lnTo>
                      <a:pt x="7442" y="3667"/>
                    </a:lnTo>
                    <a:lnTo>
                      <a:pt x="7471" y="3655"/>
                    </a:lnTo>
                    <a:lnTo>
                      <a:pt x="7498" y="3642"/>
                    </a:lnTo>
                    <a:lnTo>
                      <a:pt x="7526" y="3628"/>
                    </a:lnTo>
                    <a:lnTo>
                      <a:pt x="7551" y="3612"/>
                    </a:lnTo>
                    <a:lnTo>
                      <a:pt x="7578" y="3596"/>
                    </a:lnTo>
                    <a:lnTo>
                      <a:pt x="7602" y="3578"/>
                    </a:lnTo>
                    <a:lnTo>
                      <a:pt x="7626" y="3559"/>
                    </a:lnTo>
                    <a:lnTo>
                      <a:pt x="7647" y="3539"/>
                    </a:lnTo>
                    <a:lnTo>
                      <a:pt x="7668" y="3518"/>
                    </a:lnTo>
                    <a:lnTo>
                      <a:pt x="7689" y="3495"/>
                    </a:lnTo>
                    <a:lnTo>
                      <a:pt x="7709" y="3472"/>
                    </a:lnTo>
                    <a:lnTo>
                      <a:pt x="7726" y="3448"/>
                    </a:lnTo>
                    <a:lnTo>
                      <a:pt x="7743" y="3424"/>
                    </a:lnTo>
                    <a:lnTo>
                      <a:pt x="7759" y="3398"/>
                    </a:lnTo>
                    <a:lnTo>
                      <a:pt x="7773" y="3373"/>
                    </a:lnTo>
                    <a:lnTo>
                      <a:pt x="7787" y="3345"/>
                    </a:lnTo>
                    <a:lnTo>
                      <a:pt x="7798" y="3317"/>
                    </a:lnTo>
                    <a:lnTo>
                      <a:pt x="7810" y="3290"/>
                    </a:lnTo>
                    <a:lnTo>
                      <a:pt x="7818" y="3261"/>
                    </a:lnTo>
                    <a:lnTo>
                      <a:pt x="7826" y="3232"/>
                    </a:lnTo>
                    <a:lnTo>
                      <a:pt x="7832" y="3203"/>
                    </a:lnTo>
                    <a:lnTo>
                      <a:pt x="7837" y="3173"/>
                    </a:lnTo>
                    <a:lnTo>
                      <a:pt x="7841" y="3142"/>
                    </a:lnTo>
                    <a:lnTo>
                      <a:pt x="7844" y="3111"/>
                    </a:lnTo>
                    <a:lnTo>
                      <a:pt x="7844" y="3081"/>
                    </a:lnTo>
                    <a:lnTo>
                      <a:pt x="7844" y="3049"/>
                    </a:lnTo>
                    <a:lnTo>
                      <a:pt x="7840" y="3018"/>
                    </a:lnTo>
                    <a:lnTo>
                      <a:pt x="7836" y="2986"/>
                    </a:lnTo>
                    <a:lnTo>
                      <a:pt x="7830" y="2955"/>
                    </a:lnTo>
                    <a:lnTo>
                      <a:pt x="7830" y="2955"/>
                    </a:lnTo>
                    <a:lnTo>
                      <a:pt x="7823" y="2925"/>
                    </a:lnTo>
                    <a:lnTo>
                      <a:pt x="7813" y="2893"/>
                    </a:lnTo>
                    <a:lnTo>
                      <a:pt x="7803" y="2864"/>
                    </a:lnTo>
                    <a:lnTo>
                      <a:pt x="7792" y="2835"/>
                    </a:lnTo>
                    <a:lnTo>
                      <a:pt x="7779" y="2808"/>
                    </a:lnTo>
                    <a:lnTo>
                      <a:pt x="7764" y="2780"/>
                    </a:lnTo>
                    <a:lnTo>
                      <a:pt x="7749" y="2753"/>
                    </a:lnTo>
                    <a:lnTo>
                      <a:pt x="7731" y="2728"/>
                    </a:lnTo>
                    <a:lnTo>
                      <a:pt x="7714" y="2704"/>
                    </a:lnTo>
                    <a:lnTo>
                      <a:pt x="7695" y="2680"/>
                    </a:lnTo>
                    <a:lnTo>
                      <a:pt x="7675" y="2658"/>
                    </a:lnTo>
                    <a:lnTo>
                      <a:pt x="7653" y="2636"/>
                    </a:lnTo>
                    <a:lnTo>
                      <a:pt x="7632" y="2616"/>
                    </a:lnTo>
                    <a:lnTo>
                      <a:pt x="7609" y="2597"/>
                    </a:lnTo>
                    <a:lnTo>
                      <a:pt x="7585" y="2580"/>
                    </a:lnTo>
                    <a:lnTo>
                      <a:pt x="7560" y="2562"/>
                    </a:lnTo>
                    <a:lnTo>
                      <a:pt x="7535" y="2547"/>
                    </a:lnTo>
                    <a:lnTo>
                      <a:pt x="7509" y="2532"/>
                    </a:lnTo>
                    <a:lnTo>
                      <a:pt x="7482" y="2519"/>
                    </a:lnTo>
                    <a:lnTo>
                      <a:pt x="7454" y="2507"/>
                    </a:lnTo>
                    <a:lnTo>
                      <a:pt x="7427" y="2497"/>
                    </a:lnTo>
                    <a:lnTo>
                      <a:pt x="7398" y="2488"/>
                    </a:lnTo>
                    <a:lnTo>
                      <a:pt x="7369" y="2479"/>
                    </a:lnTo>
                    <a:lnTo>
                      <a:pt x="7339" y="2473"/>
                    </a:lnTo>
                    <a:lnTo>
                      <a:pt x="7310" y="2468"/>
                    </a:lnTo>
                    <a:lnTo>
                      <a:pt x="7278" y="2464"/>
                    </a:lnTo>
                    <a:lnTo>
                      <a:pt x="7248" y="2463"/>
                    </a:lnTo>
                    <a:lnTo>
                      <a:pt x="7216" y="2461"/>
                    </a:lnTo>
                    <a:lnTo>
                      <a:pt x="7186" y="2463"/>
                    </a:lnTo>
                    <a:lnTo>
                      <a:pt x="7155" y="2465"/>
                    </a:lnTo>
                    <a:lnTo>
                      <a:pt x="7123" y="2470"/>
                    </a:lnTo>
                    <a:lnTo>
                      <a:pt x="7092" y="2475"/>
                    </a:lnTo>
                    <a:lnTo>
                      <a:pt x="494" y="3877"/>
                    </a:lnTo>
                    <a:lnTo>
                      <a:pt x="494" y="3877"/>
                    </a:lnTo>
                    <a:lnTo>
                      <a:pt x="463" y="3884"/>
                    </a:lnTo>
                    <a:lnTo>
                      <a:pt x="432" y="3893"/>
                    </a:lnTo>
                    <a:lnTo>
                      <a:pt x="403" y="3903"/>
                    </a:lnTo>
                    <a:lnTo>
                      <a:pt x="375" y="3916"/>
                    </a:lnTo>
                    <a:lnTo>
                      <a:pt x="346" y="3928"/>
                    </a:lnTo>
                    <a:lnTo>
                      <a:pt x="319" y="3943"/>
                    </a:lnTo>
                    <a:lnTo>
                      <a:pt x="293" y="3958"/>
                    </a:lnTo>
                    <a:lnTo>
                      <a:pt x="267" y="3975"/>
                    </a:lnTo>
                    <a:lnTo>
                      <a:pt x="242" y="3994"/>
                    </a:lnTo>
                    <a:lnTo>
                      <a:pt x="220" y="4012"/>
                    </a:lnTo>
                    <a:lnTo>
                      <a:pt x="197" y="4033"/>
                    </a:lnTo>
                    <a:lnTo>
                      <a:pt x="176" y="4053"/>
                    </a:lnTo>
                    <a:lnTo>
                      <a:pt x="155" y="4075"/>
                    </a:lnTo>
                    <a:lnTo>
                      <a:pt x="136" y="4098"/>
                    </a:lnTo>
                    <a:lnTo>
                      <a:pt x="118" y="4122"/>
                    </a:lnTo>
                    <a:lnTo>
                      <a:pt x="101" y="4147"/>
                    </a:lnTo>
                    <a:lnTo>
                      <a:pt x="86" y="4172"/>
                    </a:lnTo>
                    <a:lnTo>
                      <a:pt x="71" y="4199"/>
                    </a:lnTo>
                    <a:lnTo>
                      <a:pt x="58" y="4225"/>
                    </a:lnTo>
                    <a:lnTo>
                      <a:pt x="46" y="4253"/>
                    </a:lnTo>
                    <a:lnTo>
                      <a:pt x="36" y="4281"/>
                    </a:lnTo>
                    <a:lnTo>
                      <a:pt x="26" y="4310"/>
                    </a:lnTo>
                    <a:lnTo>
                      <a:pt x="18" y="4339"/>
                    </a:lnTo>
                    <a:lnTo>
                      <a:pt x="12" y="4368"/>
                    </a:lnTo>
                    <a:lnTo>
                      <a:pt x="7" y="4398"/>
                    </a:lnTo>
                    <a:lnTo>
                      <a:pt x="3" y="4428"/>
                    </a:lnTo>
                    <a:lnTo>
                      <a:pt x="2" y="4459"/>
                    </a:lnTo>
                    <a:lnTo>
                      <a:pt x="0" y="4490"/>
                    </a:lnTo>
                    <a:lnTo>
                      <a:pt x="2" y="4521"/>
                    </a:lnTo>
                    <a:lnTo>
                      <a:pt x="4" y="4553"/>
                    </a:lnTo>
                    <a:lnTo>
                      <a:pt x="8" y="4584"/>
                    </a:lnTo>
                    <a:lnTo>
                      <a:pt x="14" y="4616"/>
                    </a:lnTo>
                    <a:lnTo>
                      <a:pt x="14" y="4616"/>
                    </a:lnTo>
                    <a:lnTo>
                      <a:pt x="21" y="4642"/>
                    </a:lnTo>
                    <a:lnTo>
                      <a:pt x="28" y="4670"/>
                    </a:lnTo>
                    <a:lnTo>
                      <a:pt x="37" y="4695"/>
                    </a:lnTo>
                    <a:lnTo>
                      <a:pt x="47" y="4721"/>
                    </a:lnTo>
                    <a:lnTo>
                      <a:pt x="57" y="4745"/>
                    </a:lnTo>
                    <a:lnTo>
                      <a:pt x="68" y="4769"/>
                    </a:lnTo>
                    <a:lnTo>
                      <a:pt x="81" y="4793"/>
                    </a:lnTo>
                    <a:lnTo>
                      <a:pt x="95" y="4816"/>
                    </a:lnTo>
                    <a:lnTo>
                      <a:pt x="110" y="4838"/>
                    </a:lnTo>
                    <a:lnTo>
                      <a:pt x="125" y="4860"/>
                    </a:lnTo>
                    <a:lnTo>
                      <a:pt x="142" y="4880"/>
                    </a:lnTo>
                    <a:lnTo>
                      <a:pt x="158" y="4900"/>
                    </a:lnTo>
                    <a:lnTo>
                      <a:pt x="176" y="4919"/>
                    </a:lnTo>
                    <a:lnTo>
                      <a:pt x="194" y="4938"/>
                    </a:lnTo>
                    <a:lnTo>
                      <a:pt x="215" y="4956"/>
                    </a:lnTo>
                    <a:lnTo>
                      <a:pt x="233" y="4972"/>
                    </a:lnTo>
                    <a:lnTo>
                      <a:pt x="255" y="4988"/>
                    </a:lnTo>
                    <a:lnTo>
                      <a:pt x="276" y="5003"/>
                    </a:lnTo>
                    <a:lnTo>
                      <a:pt x="298" y="5017"/>
                    </a:lnTo>
                    <a:lnTo>
                      <a:pt x="320" y="5030"/>
                    </a:lnTo>
                    <a:lnTo>
                      <a:pt x="343" y="5042"/>
                    </a:lnTo>
                    <a:lnTo>
                      <a:pt x="367" y="5054"/>
                    </a:lnTo>
                    <a:lnTo>
                      <a:pt x="391" y="5064"/>
                    </a:lnTo>
                    <a:lnTo>
                      <a:pt x="415" y="5073"/>
                    </a:lnTo>
                    <a:lnTo>
                      <a:pt x="440" y="5081"/>
                    </a:lnTo>
                    <a:lnTo>
                      <a:pt x="465" y="5089"/>
                    </a:lnTo>
                    <a:lnTo>
                      <a:pt x="490" y="5095"/>
                    </a:lnTo>
                    <a:lnTo>
                      <a:pt x="517" y="5100"/>
                    </a:lnTo>
                    <a:lnTo>
                      <a:pt x="543" y="5104"/>
                    </a:lnTo>
                    <a:lnTo>
                      <a:pt x="570" y="5107"/>
                    </a:lnTo>
                    <a:lnTo>
                      <a:pt x="596" y="5108"/>
                    </a:lnTo>
                    <a:lnTo>
                      <a:pt x="623" y="5109"/>
                    </a:lnTo>
                    <a:lnTo>
                      <a:pt x="623" y="5109"/>
                    </a:lnTo>
                    <a:close/>
                    <a:moveTo>
                      <a:pt x="7830" y="5173"/>
                    </a:moveTo>
                    <a:lnTo>
                      <a:pt x="7830" y="5173"/>
                    </a:lnTo>
                    <a:lnTo>
                      <a:pt x="7823" y="5142"/>
                    </a:lnTo>
                    <a:lnTo>
                      <a:pt x="7813" y="5112"/>
                    </a:lnTo>
                    <a:lnTo>
                      <a:pt x="7803" y="5081"/>
                    </a:lnTo>
                    <a:lnTo>
                      <a:pt x="7792" y="5053"/>
                    </a:lnTo>
                    <a:lnTo>
                      <a:pt x="7779" y="5025"/>
                    </a:lnTo>
                    <a:lnTo>
                      <a:pt x="7764" y="4998"/>
                    </a:lnTo>
                    <a:lnTo>
                      <a:pt x="7749" y="4972"/>
                    </a:lnTo>
                    <a:lnTo>
                      <a:pt x="7731" y="4947"/>
                    </a:lnTo>
                    <a:lnTo>
                      <a:pt x="7714" y="4922"/>
                    </a:lnTo>
                    <a:lnTo>
                      <a:pt x="7695" y="4899"/>
                    </a:lnTo>
                    <a:lnTo>
                      <a:pt x="7675" y="4876"/>
                    </a:lnTo>
                    <a:lnTo>
                      <a:pt x="7653" y="4855"/>
                    </a:lnTo>
                    <a:lnTo>
                      <a:pt x="7632" y="4835"/>
                    </a:lnTo>
                    <a:lnTo>
                      <a:pt x="7609" y="4815"/>
                    </a:lnTo>
                    <a:lnTo>
                      <a:pt x="7585" y="4797"/>
                    </a:lnTo>
                    <a:lnTo>
                      <a:pt x="7560" y="4781"/>
                    </a:lnTo>
                    <a:lnTo>
                      <a:pt x="7535" y="4764"/>
                    </a:lnTo>
                    <a:lnTo>
                      <a:pt x="7509" y="4750"/>
                    </a:lnTo>
                    <a:lnTo>
                      <a:pt x="7482" y="4736"/>
                    </a:lnTo>
                    <a:lnTo>
                      <a:pt x="7454" y="4725"/>
                    </a:lnTo>
                    <a:lnTo>
                      <a:pt x="7427" y="4714"/>
                    </a:lnTo>
                    <a:lnTo>
                      <a:pt x="7398" y="4705"/>
                    </a:lnTo>
                    <a:lnTo>
                      <a:pt x="7369" y="4697"/>
                    </a:lnTo>
                    <a:lnTo>
                      <a:pt x="7339" y="4691"/>
                    </a:lnTo>
                    <a:lnTo>
                      <a:pt x="7310" y="4686"/>
                    </a:lnTo>
                    <a:lnTo>
                      <a:pt x="7278" y="4682"/>
                    </a:lnTo>
                    <a:lnTo>
                      <a:pt x="7248" y="4680"/>
                    </a:lnTo>
                    <a:lnTo>
                      <a:pt x="7216" y="4680"/>
                    </a:lnTo>
                    <a:lnTo>
                      <a:pt x="7186" y="4681"/>
                    </a:lnTo>
                    <a:lnTo>
                      <a:pt x="7155" y="4684"/>
                    </a:lnTo>
                    <a:lnTo>
                      <a:pt x="7123" y="4687"/>
                    </a:lnTo>
                    <a:lnTo>
                      <a:pt x="7092" y="4694"/>
                    </a:lnTo>
                    <a:lnTo>
                      <a:pt x="494" y="6095"/>
                    </a:lnTo>
                    <a:lnTo>
                      <a:pt x="494" y="6095"/>
                    </a:lnTo>
                    <a:lnTo>
                      <a:pt x="463" y="6103"/>
                    </a:lnTo>
                    <a:lnTo>
                      <a:pt x="432" y="6111"/>
                    </a:lnTo>
                    <a:lnTo>
                      <a:pt x="403" y="6121"/>
                    </a:lnTo>
                    <a:lnTo>
                      <a:pt x="375" y="6133"/>
                    </a:lnTo>
                    <a:lnTo>
                      <a:pt x="346" y="6147"/>
                    </a:lnTo>
                    <a:lnTo>
                      <a:pt x="319" y="6161"/>
                    </a:lnTo>
                    <a:lnTo>
                      <a:pt x="293" y="6176"/>
                    </a:lnTo>
                    <a:lnTo>
                      <a:pt x="267" y="6193"/>
                    </a:lnTo>
                    <a:lnTo>
                      <a:pt x="242" y="6211"/>
                    </a:lnTo>
                    <a:lnTo>
                      <a:pt x="220" y="6230"/>
                    </a:lnTo>
                    <a:lnTo>
                      <a:pt x="197" y="6250"/>
                    </a:lnTo>
                    <a:lnTo>
                      <a:pt x="176" y="6271"/>
                    </a:lnTo>
                    <a:lnTo>
                      <a:pt x="155" y="6293"/>
                    </a:lnTo>
                    <a:lnTo>
                      <a:pt x="136" y="6317"/>
                    </a:lnTo>
                    <a:lnTo>
                      <a:pt x="118" y="6341"/>
                    </a:lnTo>
                    <a:lnTo>
                      <a:pt x="101" y="6365"/>
                    </a:lnTo>
                    <a:lnTo>
                      <a:pt x="86" y="6390"/>
                    </a:lnTo>
                    <a:lnTo>
                      <a:pt x="71" y="6416"/>
                    </a:lnTo>
                    <a:lnTo>
                      <a:pt x="58" y="6444"/>
                    </a:lnTo>
                    <a:lnTo>
                      <a:pt x="46" y="6470"/>
                    </a:lnTo>
                    <a:lnTo>
                      <a:pt x="36" y="6499"/>
                    </a:lnTo>
                    <a:lnTo>
                      <a:pt x="26" y="6527"/>
                    </a:lnTo>
                    <a:lnTo>
                      <a:pt x="18" y="6557"/>
                    </a:lnTo>
                    <a:lnTo>
                      <a:pt x="12" y="6586"/>
                    </a:lnTo>
                    <a:lnTo>
                      <a:pt x="7" y="6616"/>
                    </a:lnTo>
                    <a:lnTo>
                      <a:pt x="3" y="6647"/>
                    </a:lnTo>
                    <a:lnTo>
                      <a:pt x="2" y="6677"/>
                    </a:lnTo>
                    <a:lnTo>
                      <a:pt x="0" y="6708"/>
                    </a:lnTo>
                    <a:lnTo>
                      <a:pt x="2" y="6740"/>
                    </a:lnTo>
                    <a:lnTo>
                      <a:pt x="4" y="6770"/>
                    </a:lnTo>
                    <a:lnTo>
                      <a:pt x="8" y="6801"/>
                    </a:lnTo>
                    <a:lnTo>
                      <a:pt x="14" y="6833"/>
                    </a:lnTo>
                    <a:lnTo>
                      <a:pt x="14" y="6833"/>
                    </a:lnTo>
                    <a:lnTo>
                      <a:pt x="21" y="6862"/>
                    </a:lnTo>
                    <a:lnTo>
                      <a:pt x="29" y="6890"/>
                    </a:lnTo>
                    <a:lnTo>
                      <a:pt x="38" y="6917"/>
                    </a:lnTo>
                    <a:lnTo>
                      <a:pt x="48" y="6944"/>
                    </a:lnTo>
                    <a:lnTo>
                      <a:pt x="60" y="6969"/>
                    </a:lnTo>
                    <a:lnTo>
                      <a:pt x="72" y="6994"/>
                    </a:lnTo>
                    <a:lnTo>
                      <a:pt x="86" y="7018"/>
                    </a:lnTo>
                    <a:lnTo>
                      <a:pt x="101" y="7042"/>
                    </a:lnTo>
                    <a:lnTo>
                      <a:pt x="116" y="7065"/>
                    </a:lnTo>
                    <a:lnTo>
                      <a:pt x="133" y="7087"/>
                    </a:lnTo>
                    <a:lnTo>
                      <a:pt x="150" y="7107"/>
                    </a:lnTo>
                    <a:lnTo>
                      <a:pt x="169" y="7128"/>
                    </a:lnTo>
                    <a:lnTo>
                      <a:pt x="188" y="7148"/>
                    </a:lnTo>
                    <a:lnTo>
                      <a:pt x="208" y="7167"/>
                    </a:lnTo>
                    <a:lnTo>
                      <a:pt x="228" y="7184"/>
                    </a:lnTo>
                    <a:lnTo>
                      <a:pt x="250" y="7201"/>
                    </a:lnTo>
                    <a:lnTo>
                      <a:pt x="250" y="7201"/>
                    </a:lnTo>
                    <a:lnTo>
                      <a:pt x="272" y="7218"/>
                    </a:lnTo>
                    <a:lnTo>
                      <a:pt x="298" y="7235"/>
                    </a:lnTo>
                    <a:lnTo>
                      <a:pt x="2057" y="8312"/>
                    </a:lnTo>
                    <a:lnTo>
                      <a:pt x="2057" y="10120"/>
                    </a:lnTo>
                    <a:lnTo>
                      <a:pt x="810" y="10120"/>
                    </a:lnTo>
                    <a:lnTo>
                      <a:pt x="810" y="10120"/>
                    </a:lnTo>
                    <a:lnTo>
                      <a:pt x="795" y="10122"/>
                    </a:lnTo>
                    <a:lnTo>
                      <a:pt x="780" y="10124"/>
                    </a:lnTo>
                    <a:lnTo>
                      <a:pt x="765" y="10128"/>
                    </a:lnTo>
                    <a:lnTo>
                      <a:pt x="750" y="10133"/>
                    </a:lnTo>
                    <a:lnTo>
                      <a:pt x="737" y="10139"/>
                    </a:lnTo>
                    <a:lnTo>
                      <a:pt x="723" y="10147"/>
                    </a:lnTo>
                    <a:lnTo>
                      <a:pt x="712" y="10157"/>
                    </a:lnTo>
                    <a:lnTo>
                      <a:pt x="701" y="10167"/>
                    </a:lnTo>
                    <a:lnTo>
                      <a:pt x="691" y="10177"/>
                    </a:lnTo>
                    <a:lnTo>
                      <a:pt x="682" y="10190"/>
                    </a:lnTo>
                    <a:lnTo>
                      <a:pt x="674" y="10202"/>
                    </a:lnTo>
                    <a:lnTo>
                      <a:pt x="667" y="10216"/>
                    </a:lnTo>
                    <a:lnTo>
                      <a:pt x="662" y="10230"/>
                    </a:lnTo>
                    <a:lnTo>
                      <a:pt x="658" y="10245"/>
                    </a:lnTo>
                    <a:lnTo>
                      <a:pt x="655" y="10260"/>
                    </a:lnTo>
                    <a:lnTo>
                      <a:pt x="655" y="10277"/>
                    </a:lnTo>
                    <a:lnTo>
                      <a:pt x="655" y="10900"/>
                    </a:lnTo>
                    <a:lnTo>
                      <a:pt x="655" y="10900"/>
                    </a:lnTo>
                    <a:lnTo>
                      <a:pt x="655" y="10907"/>
                    </a:lnTo>
                    <a:lnTo>
                      <a:pt x="658" y="10916"/>
                    </a:lnTo>
                    <a:lnTo>
                      <a:pt x="662" y="10931"/>
                    </a:lnTo>
                    <a:lnTo>
                      <a:pt x="662" y="10931"/>
                    </a:lnTo>
                    <a:lnTo>
                      <a:pt x="663" y="10980"/>
                    </a:lnTo>
                    <a:lnTo>
                      <a:pt x="667" y="11029"/>
                    </a:lnTo>
                    <a:lnTo>
                      <a:pt x="673" y="11079"/>
                    </a:lnTo>
                    <a:lnTo>
                      <a:pt x="681" y="11128"/>
                    </a:lnTo>
                    <a:lnTo>
                      <a:pt x="691" y="11177"/>
                    </a:lnTo>
                    <a:lnTo>
                      <a:pt x="702" y="11226"/>
                    </a:lnTo>
                    <a:lnTo>
                      <a:pt x="715" y="11275"/>
                    </a:lnTo>
                    <a:lnTo>
                      <a:pt x="730" y="11323"/>
                    </a:lnTo>
                    <a:lnTo>
                      <a:pt x="747" y="11372"/>
                    </a:lnTo>
                    <a:lnTo>
                      <a:pt x="765" y="11420"/>
                    </a:lnTo>
                    <a:lnTo>
                      <a:pt x="785" y="11469"/>
                    </a:lnTo>
                    <a:lnTo>
                      <a:pt x="806" y="11517"/>
                    </a:lnTo>
                    <a:lnTo>
                      <a:pt x="829" y="11565"/>
                    </a:lnTo>
                    <a:lnTo>
                      <a:pt x="853" y="11612"/>
                    </a:lnTo>
                    <a:lnTo>
                      <a:pt x="878" y="11660"/>
                    </a:lnTo>
                    <a:lnTo>
                      <a:pt x="905" y="11709"/>
                    </a:lnTo>
                    <a:lnTo>
                      <a:pt x="932" y="11757"/>
                    </a:lnTo>
                    <a:lnTo>
                      <a:pt x="961" y="11805"/>
                    </a:lnTo>
                    <a:lnTo>
                      <a:pt x="990" y="11853"/>
                    </a:lnTo>
                    <a:lnTo>
                      <a:pt x="1021" y="11901"/>
                    </a:lnTo>
                    <a:lnTo>
                      <a:pt x="1085" y="11996"/>
                    </a:lnTo>
                    <a:lnTo>
                      <a:pt x="1150" y="12091"/>
                    </a:lnTo>
                    <a:lnTo>
                      <a:pt x="1218" y="12187"/>
                    </a:lnTo>
                    <a:lnTo>
                      <a:pt x="1289" y="12282"/>
                    </a:lnTo>
                    <a:lnTo>
                      <a:pt x="1431" y="12474"/>
                    </a:lnTo>
                    <a:lnTo>
                      <a:pt x="1573" y="12665"/>
                    </a:lnTo>
                    <a:lnTo>
                      <a:pt x="1643" y="12762"/>
                    </a:lnTo>
                    <a:lnTo>
                      <a:pt x="1711" y="12858"/>
                    </a:lnTo>
                    <a:lnTo>
                      <a:pt x="1776" y="12955"/>
                    </a:lnTo>
                    <a:lnTo>
                      <a:pt x="1839" y="13052"/>
                    </a:lnTo>
                    <a:lnTo>
                      <a:pt x="1869" y="13101"/>
                    </a:lnTo>
                    <a:lnTo>
                      <a:pt x="1900" y="13150"/>
                    </a:lnTo>
                    <a:lnTo>
                      <a:pt x="1927" y="13199"/>
                    </a:lnTo>
                    <a:lnTo>
                      <a:pt x="1955" y="13248"/>
                    </a:lnTo>
                    <a:lnTo>
                      <a:pt x="1981" y="13297"/>
                    </a:lnTo>
                    <a:lnTo>
                      <a:pt x="2005" y="13346"/>
                    </a:lnTo>
                    <a:lnTo>
                      <a:pt x="2029" y="13395"/>
                    </a:lnTo>
                    <a:lnTo>
                      <a:pt x="2052" y="13444"/>
                    </a:lnTo>
                    <a:lnTo>
                      <a:pt x="2073" y="13495"/>
                    </a:lnTo>
                    <a:lnTo>
                      <a:pt x="2092" y="13544"/>
                    </a:lnTo>
                    <a:lnTo>
                      <a:pt x="2111" y="13594"/>
                    </a:lnTo>
                    <a:lnTo>
                      <a:pt x="2127" y="13645"/>
                    </a:lnTo>
                    <a:lnTo>
                      <a:pt x="2141" y="13695"/>
                    </a:lnTo>
                    <a:lnTo>
                      <a:pt x="2155" y="13745"/>
                    </a:lnTo>
                    <a:lnTo>
                      <a:pt x="2167" y="13796"/>
                    </a:lnTo>
                    <a:lnTo>
                      <a:pt x="2175" y="13847"/>
                    </a:lnTo>
                    <a:lnTo>
                      <a:pt x="2183" y="13898"/>
                    </a:lnTo>
                    <a:lnTo>
                      <a:pt x="2188" y="13949"/>
                    </a:lnTo>
                    <a:lnTo>
                      <a:pt x="2192" y="14001"/>
                    </a:lnTo>
                    <a:lnTo>
                      <a:pt x="2193" y="14053"/>
                    </a:lnTo>
                    <a:lnTo>
                      <a:pt x="2193" y="14053"/>
                    </a:lnTo>
                    <a:lnTo>
                      <a:pt x="5660" y="14053"/>
                    </a:lnTo>
                    <a:lnTo>
                      <a:pt x="5660" y="14053"/>
                    </a:lnTo>
                    <a:lnTo>
                      <a:pt x="5661" y="13998"/>
                    </a:lnTo>
                    <a:lnTo>
                      <a:pt x="5664" y="13946"/>
                    </a:lnTo>
                    <a:lnTo>
                      <a:pt x="5669" y="13893"/>
                    </a:lnTo>
                    <a:lnTo>
                      <a:pt x="5676" y="13840"/>
                    </a:lnTo>
                    <a:lnTo>
                      <a:pt x="5686" y="13788"/>
                    </a:lnTo>
                    <a:lnTo>
                      <a:pt x="5698" y="13735"/>
                    </a:lnTo>
                    <a:lnTo>
                      <a:pt x="5710" y="13684"/>
                    </a:lnTo>
                    <a:lnTo>
                      <a:pt x="5725" y="13632"/>
                    </a:lnTo>
                    <a:lnTo>
                      <a:pt x="5742" y="13582"/>
                    </a:lnTo>
                    <a:lnTo>
                      <a:pt x="5759" y="13530"/>
                    </a:lnTo>
                    <a:lnTo>
                      <a:pt x="5779" y="13480"/>
                    </a:lnTo>
                    <a:lnTo>
                      <a:pt x="5801" y="13429"/>
                    </a:lnTo>
                    <a:lnTo>
                      <a:pt x="5824" y="13379"/>
                    </a:lnTo>
                    <a:lnTo>
                      <a:pt x="5846" y="13329"/>
                    </a:lnTo>
                    <a:lnTo>
                      <a:pt x="5871" y="13280"/>
                    </a:lnTo>
                    <a:lnTo>
                      <a:pt x="5898" y="13229"/>
                    </a:lnTo>
                    <a:lnTo>
                      <a:pt x="5926" y="13180"/>
                    </a:lnTo>
                    <a:lnTo>
                      <a:pt x="5955" y="13131"/>
                    </a:lnTo>
                    <a:lnTo>
                      <a:pt x="5984" y="13082"/>
                    </a:lnTo>
                    <a:lnTo>
                      <a:pt x="6014" y="13034"/>
                    </a:lnTo>
                    <a:lnTo>
                      <a:pt x="6077" y="12936"/>
                    </a:lnTo>
                    <a:lnTo>
                      <a:pt x="6143" y="12840"/>
                    </a:lnTo>
                    <a:lnTo>
                      <a:pt x="6211" y="12743"/>
                    </a:lnTo>
                    <a:lnTo>
                      <a:pt x="6281" y="12647"/>
                    </a:lnTo>
                    <a:lnTo>
                      <a:pt x="6352" y="12553"/>
                    </a:lnTo>
                    <a:lnTo>
                      <a:pt x="6424" y="12457"/>
                    </a:lnTo>
                    <a:lnTo>
                      <a:pt x="6567" y="12268"/>
                    </a:lnTo>
                    <a:lnTo>
                      <a:pt x="6636" y="12174"/>
                    </a:lnTo>
                    <a:lnTo>
                      <a:pt x="6705" y="12080"/>
                    </a:lnTo>
                    <a:lnTo>
                      <a:pt x="6771" y="11985"/>
                    </a:lnTo>
                    <a:lnTo>
                      <a:pt x="6834" y="11891"/>
                    </a:lnTo>
                    <a:lnTo>
                      <a:pt x="6864" y="11843"/>
                    </a:lnTo>
                    <a:lnTo>
                      <a:pt x="6894" y="11796"/>
                    </a:lnTo>
                    <a:lnTo>
                      <a:pt x="6923" y="11748"/>
                    </a:lnTo>
                    <a:lnTo>
                      <a:pt x="6949" y="11701"/>
                    </a:lnTo>
                    <a:lnTo>
                      <a:pt x="6976" y="11653"/>
                    </a:lnTo>
                    <a:lnTo>
                      <a:pt x="7001" y="11606"/>
                    </a:lnTo>
                    <a:lnTo>
                      <a:pt x="7025" y="11558"/>
                    </a:lnTo>
                    <a:lnTo>
                      <a:pt x="7048" y="11510"/>
                    </a:lnTo>
                    <a:lnTo>
                      <a:pt x="7069" y="11463"/>
                    </a:lnTo>
                    <a:lnTo>
                      <a:pt x="7089" y="11414"/>
                    </a:lnTo>
                    <a:lnTo>
                      <a:pt x="7107" y="11366"/>
                    </a:lnTo>
                    <a:lnTo>
                      <a:pt x="7124" y="11318"/>
                    </a:lnTo>
                    <a:lnTo>
                      <a:pt x="7138" y="11269"/>
                    </a:lnTo>
                    <a:lnTo>
                      <a:pt x="7152" y="11221"/>
                    </a:lnTo>
                    <a:lnTo>
                      <a:pt x="7163" y="11172"/>
                    </a:lnTo>
                    <a:lnTo>
                      <a:pt x="7172" y="11123"/>
                    </a:lnTo>
                    <a:lnTo>
                      <a:pt x="7180" y="11074"/>
                    </a:lnTo>
                    <a:lnTo>
                      <a:pt x="7186" y="11024"/>
                    </a:lnTo>
                    <a:lnTo>
                      <a:pt x="7190" y="10974"/>
                    </a:lnTo>
                    <a:lnTo>
                      <a:pt x="7191" y="10925"/>
                    </a:lnTo>
                    <a:lnTo>
                      <a:pt x="7191" y="10925"/>
                    </a:lnTo>
                    <a:lnTo>
                      <a:pt x="7194" y="10912"/>
                    </a:lnTo>
                    <a:lnTo>
                      <a:pt x="7195" y="10906"/>
                    </a:lnTo>
                    <a:lnTo>
                      <a:pt x="7196" y="10900"/>
                    </a:lnTo>
                    <a:lnTo>
                      <a:pt x="7196" y="10277"/>
                    </a:lnTo>
                    <a:lnTo>
                      <a:pt x="7196" y="10277"/>
                    </a:lnTo>
                    <a:lnTo>
                      <a:pt x="7195" y="10260"/>
                    </a:lnTo>
                    <a:lnTo>
                      <a:pt x="7192" y="10245"/>
                    </a:lnTo>
                    <a:lnTo>
                      <a:pt x="7189" y="10230"/>
                    </a:lnTo>
                    <a:lnTo>
                      <a:pt x="7184" y="10216"/>
                    </a:lnTo>
                    <a:lnTo>
                      <a:pt x="7177" y="10202"/>
                    </a:lnTo>
                    <a:lnTo>
                      <a:pt x="7170" y="10190"/>
                    </a:lnTo>
                    <a:lnTo>
                      <a:pt x="7160" y="10177"/>
                    </a:lnTo>
                    <a:lnTo>
                      <a:pt x="7150" y="10167"/>
                    </a:lnTo>
                    <a:lnTo>
                      <a:pt x="7140" y="10157"/>
                    </a:lnTo>
                    <a:lnTo>
                      <a:pt x="7127" y="10147"/>
                    </a:lnTo>
                    <a:lnTo>
                      <a:pt x="7114" y="10139"/>
                    </a:lnTo>
                    <a:lnTo>
                      <a:pt x="7101" y="10133"/>
                    </a:lnTo>
                    <a:lnTo>
                      <a:pt x="7087" y="10128"/>
                    </a:lnTo>
                    <a:lnTo>
                      <a:pt x="7072" y="10124"/>
                    </a:lnTo>
                    <a:lnTo>
                      <a:pt x="7056" y="10122"/>
                    </a:lnTo>
                    <a:lnTo>
                      <a:pt x="7040" y="10120"/>
                    </a:lnTo>
                    <a:lnTo>
                      <a:pt x="5795" y="10120"/>
                    </a:lnTo>
                    <a:lnTo>
                      <a:pt x="5795" y="8466"/>
                    </a:lnTo>
                    <a:lnTo>
                      <a:pt x="7352" y="8130"/>
                    </a:lnTo>
                    <a:lnTo>
                      <a:pt x="7352" y="8130"/>
                    </a:lnTo>
                    <a:lnTo>
                      <a:pt x="7384" y="8122"/>
                    </a:lnTo>
                    <a:lnTo>
                      <a:pt x="7414" y="8113"/>
                    </a:lnTo>
                    <a:lnTo>
                      <a:pt x="7443" y="8102"/>
                    </a:lnTo>
                    <a:lnTo>
                      <a:pt x="7472" y="8091"/>
                    </a:lnTo>
                    <a:lnTo>
                      <a:pt x="7501" y="8077"/>
                    </a:lnTo>
                    <a:lnTo>
                      <a:pt x="7527" y="8063"/>
                    </a:lnTo>
                    <a:lnTo>
                      <a:pt x="7554" y="8047"/>
                    </a:lnTo>
                    <a:lnTo>
                      <a:pt x="7579" y="8030"/>
                    </a:lnTo>
                    <a:lnTo>
                      <a:pt x="7603" y="8013"/>
                    </a:lnTo>
                    <a:lnTo>
                      <a:pt x="7627" y="7994"/>
                    </a:lnTo>
                    <a:lnTo>
                      <a:pt x="7650" y="7974"/>
                    </a:lnTo>
                    <a:lnTo>
                      <a:pt x="7671" y="7952"/>
                    </a:lnTo>
                    <a:lnTo>
                      <a:pt x="7691" y="7930"/>
                    </a:lnTo>
                    <a:lnTo>
                      <a:pt x="7710" y="7907"/>
                    </a:lnTo>
                    <a:lnTo>
                      <a:pt x="7728" y="7883"/>
                    </a:lnTo>
                    <a:lnTo>
                      <a:pt x="7744" y="7858"/>
                    </a:lnTo>
                    <a:lnTo>
                      <a:pt x="7760" y="7833"/>
                    </a:lnTo>
                    <a:lnTo>
                      <a:pt x="7774" y="7806"/>
                    </a:lnTo>
                    <a:lnTo>
                      <a:pt x="7788" y="7780"/>
                    </a:lnTo>
                    <a:lnTo>
                      <a:pt x="7799" y="7752"/>
                    </a:lnTo>
                    <a:lnTo>
                      <a:pt x="7810" y="7724"/>
                    </a:lnTo>
                    <a:lnTo>
                      <a:pt x="7820" y="7695"/>
                    </a:lnTo>
                    <a:lnTo>
                      <a:pt x="7827" y="7666"/>
                    </a:lnTo>
                    <a:lnTo>
                      <a:pt x="7833" y="7636"/>
                    </a:lnTo>
                    <a:lnTo>
                      <a:pt x="7838" y="7606"/>
                    </a:lnTo>
                    <a:lnTo>
                      <a:pt x="7841" y="7576"/>
                    </a:lnTo>
                    <a:lnTo>
                      <a:pt x="7844" y="7546"/>
                    </a:lnTo>
                    <a:lnTo>
                      <a:pt x="7844" y="7514"/>
                    </a:lnTo>
                    <a:lnTo>
                      <a:pt x="7842" y="7484"/>
                    </a:lnTo>
                    <a:lnTo>
                      <a:pt x="7840" y="7452"/>
                    </a:lnTo>
                    <a:lnTo>
                      <a:pt x="7836" y="7421"/>
                    </a:lnTo>
                    <a:lnTo>
                      <a:pt x="7830" y="7389"/>
                    </a:lnTo>
                    <a:lnTo>
                      <a:pt x="7830" y="7389"/>
                    </a:lnTo>
                    <a:lnTo>
                      <a:pt x="7822" y="7358"/>
                    </a:lnTo>
                    <a:lnTo>
                      <a:pt x="7813" y="7328"/>
                    </a:lnTo>
                    <a:lnTo>
                      <a:pt x="7803" y="7298"/>
                    </a:lnTo>
                    <a:lnTo>
                      <a:pt x="7791" y="7269"/>
                    </a:lnTo>
                    <a:lnTo>
                      <a:pt x="7778" y="7241"/>
                    </a:lnTo>
                    <a:lnTo>
                      <a:pt x="7763" y="7214"/>
                    </a:lnTo>
                    <a:lnTo>
                      <a:pt x="7748" y="7188"/>
                    </a:lnTo>
                    <a:lnTo>
                      <a:pt x="7731" y="7163"/>
                    </a:lnTo>
                    <a:lnTo>
                      <a:pt x="7713" y="7138"/>
                    </a:lnTo>
                    <a:lnTo>
                      <a:pt x="7694" y="7115"/>
                    </a:lnTo>
                    <a:lnTo>
                      <a:pt x="7674" y="7092"/>
                    </a:lnTo>
                    <a:lnTo>
                      <a:pt x="7652" y="7071"/>
                    </a:lnTo>
                    <a:lnTo>
                      <a:pt x="7631" y="7051"/>
                    </a:lnTo>
                    <a:lnTo>
                      <a:pt x="7607" y="7032"/>
                    </a:lnTo>
                    <a:lnTo>
                      <a:pt x="7584" y="7014"/>
                    </a:lnTo>
                    <a:lnTo>
                      <a:pt x="7559" y="6997"/>
                    </a:lnTo>
                    <a:lnTo>
                      <a:pt x="7534" y="6981"/>
                    </a:lnTo>
                    <a:lnTo>
                      <a:pt x="7507" y="6966"/>
                    </a:lnTo>
                    <a:lnTo>
                      <a:pt x="7481" y="6954"/>
                    </a:lnTo>
                    <a:lnTo>
                      <a:pt x="7453" y="6942"/>
                    </a:lnTo>
                    <a:lnTo>
                      <a:pt x="7424" y="6931"/>
                    </a:lnTo>
                    <a:lnTo>
                      <a:pt x="7396" y="6922"/>
                    </a:lnTo>
                    <a:lnTo>
                      <a:pt x="7366" y="6915"/>
                    </a:lnTo>
                    <a:lnTo>
                      <a:pt x="7337" y="6908"/>
                    </a:lnTo>
                    <a:lnTo>
                      <a:pt x="7307" y="6903"/>
                    </a:lnTo>
                    <a:lnTo>
                      <a:pt x="7277" y="6900"/>
                    </a:lnTo>
                    <a:lnTo>
                      <a:pt x="7245" y="6898"/>
                    </a:lnTo>
                    <a:lnTo>
                      <a:pt x="7215" y="6897"/>
                    </a:lnTo>
                    <a:lnTo>
                      <a:pt x="7184" y="6898"/>
                    </a:lnTo>
                    <a:lnTo>
                      <a:pt x="7152" y="6901"/>
                    </a:lnTo>
                    <a:lnTo>
                      <a:pt x="7121" y="6906"/>
                    </a:lnTo>
                    <a:lnTo>
                      <a:pt x="7089" y="6912"/>
                    </a:lnTo>
                    <a:lnTo>
                      <a:pt x="5040" y="7354"/>
                    </a:lnTo>
                    <a:lnTo>
                      <a:pt x="5040" y="7354"/>
                    </a:lnTo>
                    <a:lnTo>
                      <a:pt x="5015" y="7360"/>
                    </a:lnTo>
                    <a:lnTo>
                      <a:pt x="4991" y="7367"/>
                    </a:lnTo>
                    <a:lnTo>
                      <a:pt x="4967" y="7374"/>
                    </a:lnTo>
                    <a:lnTo>
                      <a:pt x="4945" y="7383"/>
                    </a:lnTo>
                    <a:lnTo>
                      <a:pt x="4922" y="7392"/>
                    </a:lnTo>
                    <a:lnTo>
                      <a:pt x="4899" y="7403"/>
                    </a:lnTo>
                    <a:lnTo>
                      <a:pt x="4878" y="7413"/>
                    </a:lnTo>
                    <a:lnTo>
                      <a:pt x="4856" y="7426"/>
                    </a:lnTo>
                    <a:lnTo>
                      <a:pt x="4836" y="7439"/>
                    </a:lnTo>
                    <a:lnTo>
                      <a:pt x="4816" y="7451"/>
                    </a:lnTo>
                    <a:lnTo>
                      <a:pt x="4797" y="7466"/>
                    </a:lnTo>
                    <a:lnTo>
                      <a:pt x="4778" y="7480"/>
                    </a:lnTo>
                    <a:lnTo>
                      <a:pt x="4761" y="7496"/>
                    </a:lnTo>
                    <a:lnTo>
                      <a:pt x="4743" y="7512"/>
                    </a:lnTo>
                    <a:lnTo>
                      <a:pt x="4727" y="7529"/>
                    </a:lnTo>
                    <a:lnTo>
                      <a:pt x="4710" y="7546"/>
                    </a:lnTo>
                    <a:lnTo>
                      <a:pt x="4695" y="7563"/>
                    </a:lnTo>
                    <a:lnTo>
                      <a:pt x="4680" y="7582"/>
                    </a:lnTo>
                    <a:lnTo>
                      <a:pt x="4666" y="7601"/>
                    </a:lnTo>
                    <a:lnTo>
                      <a:pt x="4652" y="7621"/>
                    </a:lnTo>
                    <a:lnTo>
                      <a:pt x="4640" y="7641"/>
                    </a:lnTo>
                    <a:lnTo>
                      <a:pt x="4628" y="7661"/>
                    </a:lnTo>
                    <a:lnTo>
                      <a:pt x="4617" y="7682"/>
                    </a:lnTo>
                    <a:lnTo>
                      <a:pt x="4607" y="7703"/>
                    </a:lnTo>
                    <a:lnTo>
                      <a:pt x="4598" y="7724"/>
                    </a:lnTo>
                    <a:lnTo>
                      <a:pt x="4589" y="7747"/>
                    </a:lnTo>
                    <a:lnTo>
                      <a:pt x="4582" y="7770"/>
                    </a:lnTo>
                    <a:lnTo>
                      <a:pt x="4574" y="7792"/>
                    </a:lnTo>
                    <a:lnTo>
                      <a:pt x="4569" y="7815"/>
                    </a:lnTo>
                    <a:lnTo>
                      <a:pt x="4563" y="7839"/>
                    </a:lnTo>
                    <a:lnTo>
                      <a:pt x="4559" y="7862"/>
                    </a:lnTo>
                    <a:lnTo>
                      <a:pt x="4555" y="7886"/>
                    </a:lnTo>
                    <a:lnTo>
                      <a:pt x="4555" y="7886"/>
                    </a:lnTo>
                    <a:lnTo>
                      <a:pt x="4553" y="7903"/>
                    </a:lnTo>
                    <a:lnTo>
                      <a:pt x="4550" y="7921"/>
                    </a:lnTo>
                    <a:lnTo>
                      <a:pt x="4549" y="7941"/>
                    </a:lnTo>
                    <a:lnTo>
                      <a:pt x="4548" y="7964"/>
                    </a:lnTo>
                    <a:lnTo>
                      <a:pt x="4548" y="7967"/>
                    </a:lnTo>
                    <a:lnTo>
                      <a:pt x="4548" y="7967"/>
                    </a:lnTo>
                    <a:lnTo>
                      <a:pt x="4548" y="7970"/>
                    </a:lnTo>
                    <a:lnTo>
                      <a:pt x="4548" y="10120"/>
                    </a:lnTo>
                    <a:lnTo>
                      <a:pt x="3302" y="10120"/>
                    </a:lnTo>
                    <a:lnTo>
                      <a:pt x="3302" y="7964"/>
                    </a:lnTo>
                    <a:lnTo>
                      <a:pt x="3302" y="7964"/>
                    </a:lnTo>
                    <a:lnTo>
                      <a:pt x="3301" y="7945"/>
                    </a:lnTo>
                    <a:lnTo>
                      <a:pt x="3301" y="7945"/>
                    </a:lnTo>
                    <a:lnTo>
                      <a:pt x="3300" y="7925"/>
                    </a:lnTo>
                    <a:lnTo>
                      <a:pt x="3300" y="7925"/>
                    </a:lnTo>
                    <a:lnTo>
                      <a:pt x="3297" y="7899"/>
                    </a:lnTo>
                    <a:lnTo>
                      <a:pt x="3294" y="7877"/>
                    </a:lnTo>
                    <a:lnTo>
                      <a:pt x="3294" y="7877"/>
                    </a:lnTo>
                    <a:lnTo>
                      <a:pt x="3289" y="7844"/>
                    </a:lnTo>
                    <a:lnTo>
                      <a:pt x="3281" y="7811"/>
                    </a:lnTo>
                    <a:lnTo>
                      <a:pt x="3272" y="7778"/>
                    </a:lnTo>
                    <a:lnTo>
                      <a:pt x="3261" y="7747"/>
                    </a:lnTo>
                    <a:lnTo>
                      <a:pt x="3248" y="7716"/>
                    </a:lnTo>
                    <a:lnTo>
                      <a:pt x="3234" y="7684"/>
                    </a:lnTo>
                    <a:lnTo>
                      <a:pt x="3219" y="7655"/>
                    </a:lnTo>
                    <a:lnTo>
                      <a:pt x="3202" y="7626"/>
                    </a:lnTo>
                    <a:lnTo>
                      <a:pt x="3183" y="7597"/>
                    </a:lnTo>
                    <a:lnTo>
                      <a:pt x="3163" y="7571"/>
                    </a:lnTo>
                    <a:lnTo>
                      <a:pt x="3140" y="7544"/>
                    </a:lnTo>
                    <a:lnTo>
                      <a:pt x="3116" y="7519"/>
                    </a:lnTo>
                    <a:lnTo>
                      <a:pt x="3091" y="7495"/>
                    </a:lnTo>
                    <a:lnTo>
                      <a:pt x="3063" y="7473"/>
                    </a:lnTo>
                    <a:lnTo>
                      <a:pt x="3035" y="7451"/>
                    </a:lnTo>
                    <a:lnTo>
                      <a:pt x="3005" y="7432"/>
                    </a:lnTo>
                    <a:lnTo>
                      <a:pt x="2281" y="6989"/>
                    </a:lnTo>
                    <a:lnTo>
                      <a:pt x="7350" y="5912"/>
                    </a:lnTo>
                    <a:lnTo>
                      <a:pt x="7350" y="5912"/>
                    </a:lnTo>
                    <a:lnTo>
                      <a:pt x="7381" y="5905"/>
                    </a:lnTo>
                    <a:lnTo>
                      <a:pt x="7412" y="5896"/>
                    </a:lnTo>
                    <a:lnTo>
                      <a:pt x="7442" y="5885"/>
                    </a:lnTo>
                    <a:lnTo>
                      <a:pt x="7471" y="5873"/>
                    </a:lnTo>
                    <a:lnTo>
                      <a:pt x="7498" y="5861"/>
                    </a:lnTo>
                    <a:lnTo>
                      <a:pt x="7526" y="5846"/>
                    </a:lnTo>
                    <a:lnTo>
                      <a:pt x="7551" y="5831"/>
                    </a:lnTo>
                    <a:lnTo>
                      <a:pt x="7578" y="5813"/>
                    </a:lnTo>
                    <a:lnTo>
                      <a:pt x="7602" y="5795"/>
                    </a:lnTo>
                    <a:lnTo>
                      <a:pt x="7626" y="5776"/>
                    </a:lnTo>
                    <a:lnTo>
                      <a:pt x="7647" y="5756"/>
                    </a:lnTo>
                    <a:lnTo>
                      <a:pt x="7668" y="5735"/>
                    </a:lnTo>
                    <a:lnTo>
                      <a:pt x="7689" y="5714"/>
                    </a:lnTo>
                    <a:lnTo>
                      <a:pt x="7709" y="5691"/>
                    </a:lnTo>
                    <a:lnTo>
                      <a:pt x="7726" y="5667"/>
                    </a:lnTo>
                    <a:lnTo>
                      <a:pt x="7743" y="5642"/>
                    </a:lnTo>
                    <a:lnTo>
                      <a:pt x="7759" y="5617"/>
                    </a:lnTo>
                    <a:lnTo>
                      <a:pt x="7773" y="5590"/>
                    </a:lnTo>
                    <a:lnTo>
                      <a:pt x="7787" y="5564"/>
                    </a:lnTo>
                    <a:lnTo>
                      <a:pt x="7798" y="5536"/>
                    </a:lnTo>
                    <a:lnTo>
                      <a:pt x="7810" y="5508"/>
                    </a:lnTo>
                    <a:lnTo>
                      <a:pt x="7818" y="5479"/>
                    </a:lnTo>
                    <a:lnTo>
                      <a:pt x="7826" y="5450"/>
                    </a:lnTo>
                    <a:lnTo>
                      <a:pt x="7832" y="5420"/>
                    </a:lnTo>
                    <a:lnTo>
                      <a:pt x="7837" y="5390"/>
                    </a:lnTo>
                    <a:lnTo>
                      <a:pt x="7841" y="5360"/>
                    </a:lnTo>
                    <a:lnTo>
                      <a:pt x="7844" y="5330"/>
                    </a:lnTo>
                    <a:lnTo>
                      <a:pt x="7844" y="5298"/>
                    </a:lnTo>
                    <a:lnTo>
                      <a:pt x="7844" y="5268"/>
                    </a:lnTo>
                    <a:lnTo>
                      <a:pt x="7840" y="5236"/>
                    </a:lnTo>
                    <a:lnTo>
                      <a:pt x="7836" y="5205"/>
                    </a:lnTo>
                    <a:lnTo>
                      <a:pt x="7830" y="5173"/>
                    </a:lnTo>
                    <a:lnTo>
                      <a:pt x="7830" y="51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SimHei" panose="02010609060101010101" charset="-122"/>
                  <a:ea typeface="IBM Plex Sans" panose="020B0503050000000000" charset="0"/>
                  <a:cs typeface="IBM Plex Sans" panose="020B0503050000000000" charset="0"/>
                </a:endParaRPr>
              </a:p>
            </p:txBody>
          </p:sp>
        </p:grpSp>
      </p:grpSp>
      <p:grpSp>
        <p:nvGrpSpPr>
          <p:cNvPr id="33" name="组合 32"/>
          <p:cNvGrpSpPr/>
          <p:nvPr/>
        </p:nvGrpSpPr>
        <p:grpSpPr>
          <a:xfrm>
            <a:off x="3324860" y="2928620"/>
            <a:ext cx="2324099" cy="1842785"/>
            <a:chOff x="3340100" y="3081020"/>
            <a:chExt cx="2324099" cy="1842785"/>
          </a:xfrm>
        </p:grpSpPr>
        <p:grpSp>
          <p:nvGrpSpPr>
            <p:cNvPr id="34" name="组合 33"/>
            <p:cNvGrpSpPr/>
            <p:nvPr/>
          </p:nvGrpSpPr>
          <p:grpSpPr>
            <a:xfrm>
              <a:off x="3340100" y="3909075"/>
              <a:ext cx="2324099" cy="1014730"/>
              <a:chOff x="8984542" y="3352609"/>
              <a:chExt cx="2324099" cy="1014730"/>
            </a:xfrm>
          </p:grpSpPr>
          <p:sp>
            <p:nvSpPr>
              <p:cNvPr id="38" name="矩形 37"/>
              <p:cNvSpPr/>
              <p:nvPr/>
            </p:nvSpPr>
            <p:spPr>
              <a:xfrm>
                <a:off x="9062366" y="3352609"/>
                <a:ext cx="2246275" cy="1014730"/>
              </a:xfrm>
              <a:prstGeom prst="rect">
                <a:avLst/>
              </a:prstGeom>
            </p:spPr>
            <p:txBody>
              <a:bodyPr wrap="square">
                <a:spAutoFit/>
              </a:bodyPr>
              <a:p>
                <a:pPr algn="l" defTabSz="685800">
                  <a:lnSpc>
                    <a:spcPct val="100000"/>
                  </a:lnSpc>
                </a:pPr>
                <a:r>
                  <a:rPr lang="en-ID" altLang="zh-CN" sz="1500" spc="300" dirty="0">
                    <a:solidFill>
                      <a:schemeClr val="tx2"/>
                    </a:solidFill>
                    <a:ea typeface="IBM Plex Sans" panose="020B0503050000000000" charset="0"/>
                    <a:cs typeface="+mn-lt"/>
                    <a:sym typeface="+mn-ea"/>
                  </a:rPr>
                  <a:t>Mengirimkan nilai pH air ke perangkat android</a:t>
                </a:r>
                <a:endParaRPr lang="en-ID" altLang="zh-CN" sz="1500" spc="300" dirty="0">
                  <a:solidFill>
                    <a:schemeClr val="tx2"/>
                  </a:solidFill>
                  <a:ea typeface="IBM Plex Sans" panose="020B0503050000000000" charset="0"/>
                  <a:cs typeface="+mn-lt"/>
                  <a:sym typeface="+mn-ea"/>
                </a:endParaRPr>
              </a:p>
            </p:txBody>
          </p:sp>
          <p:cxnSp>
            <p:nvCxnSpPr>
              <p:cNvPr id="39" name="直接连接符 38"/>
              <p:cNvCxnSpPr/>
              <p:nvPr/>
            </p:nvCxnSpPr>
            <p:spPr>
              <a:xfrm>
                <a:off x="8984542" y="3457821"/>
                <a:ext cx="0" cy="1800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3340100" y="3081020"/>
              <a:ext cx="648000" cy="648000"/>
              <a:chOff x="3340100" y="2788920"/>
              <a:chExt cx="648000" cy="648000"/>
            </a:xfrm>
          </p:grpSpPr>
          <p:sp>
            <p:nvSpPr>
              <p:cNvPr id="36" name="椭圆 35"/>
              <p:cNvSpPr/>
              <p:nvPr/>
            </p:nvSpPr>
            <p:spPr>
              <a:xfrm>
                <a:off x="3340100" y="2788920"/>
                <a:ext cx="648000" cy="648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SimHei" panose="02010609060101010101" charset="-122"/>
                  <a:ea typeface="IBM Plex Sans" panose="020B0503050000000000" charset="0"/>
                  <a:cs typeface="IBM Plex Sans" panose="020B0503050000000000" charset="0"/>
                </a:endParaRPr>
              </a:p>
            </p:txBody>
          </p:sp>
          <p:sp>
            <p:nvSpPr>
              <p:cNvPr id="37" name="Freeform 414"/>
              <p:cNvSpPr>
                <a:spLocks noEditPoints="1"/>
              </p:cNvSpPr>
              <p:nvPr/>
            </p:nvSpPr>
            <p:spPr bwMode="auto">
              <a:xfrm>
                <a:off x="3542641" y="2985753"/>
                <a:ext cx="242918" cy="254334"/>
              </a:xfrm>
              <a:custGeom>
                <a:avLst/>
                <a:gdLst>
                  <a:gd name="T0" fmla="*/ 7006 w 14809"/>
                  <a:gd name="T1" fmla="*/ 12086 h 15506"/>
                  <a:gd name="T2" fmla="*/ 8031 w 14809"/>
                  <a:gd name="T3" fmla="*/ 11837 h 15506"/>
                  <a:gd name="T4" fmla="*/ 8979 w 14809"/>
                  <a:gd name="T5" fmla="*/ 11424 h 15506"/>
                  <a:gd name="T6" fmla="*/ 9836 w 14809"/>
                  <a:gd name="T7" fmla="*/ 10861 h 15506"/>
                  <a:gd name="T8" fmla="*/ 10583 w 14809"/>
                  <a:gd name="T9" fmla="*/ 10166 h 15506"/>
                  <a:gd name="T10" fmla="*/ 11205 w 14809"/>
                  <a:gd name="T11" fmla="*/ 9355 h 15506"/>
                  <a:gd name="T12" fmla="*/ 11684 w 14809"/>
                  <a:gd name="T13" fmla="*/ 8445 h 15506"/>
                  <a:gd name="T14" fmla="*/ 12007 w 14809"/>
                  <a:gd name="T15" fmla="*/ 7452 h 15506"/>
                  <a:gd name="T16" fmla="*/ 12154 w 14809"/>
                  <a:gd name="T17" fmla="*/ 6392 h 15506"/>
                  <a:gd name="T18" fmla="*/ 12123 w 14809"/>
                  <a:gd name="T19" fmla="*/ 5381 h 15506"/>
                  <a:gd name="T20" fmla="*/ 11911 w 14809"/>
                  <a:gd name="T21" fmla="*/ 4344 h 15506"/>
                  <a:gd name="T22" fmla="*/ 11531 w 14809"/>
                  <a:gd name="T23" fmla="*/ 3378 h 15506"/>
                  <a:gd name="T24" fmla="*/ 10998 w 14809"/>
                  <a:gd name="T25" fmla="*/ 2500 h 15506"/>
                  <a:gd name="T26" fmla="*/ 10329 w 14809"/>
                  <a:gd name="T27" fmla="*/ 1728 h 15506"/>
                  <a:gd name="T28" fmla="*/ 9541 w 14809"/>
                  <a:gd name="T29" fmla="*/ 1079 h 15506"/>
                  <a:gd name="T30" fmla="*/ 8651 w 14809"/>
                  <a:gd name="T31" fmla="*/ 568 h 15506"/>
                  <a:gd name="T32" fmla="*/ 7673 w 14809"/>
                  <a:gd name="T33" fmla="*/ 210 h 15506"/>
                  <a:gd name="T34" fmla="*/ 6624 w 14809"/>
                  <a:gd name="T35" fmla="*/ 24 h 15506"/>
                  <a:gd name="T36" fmla="*/ 5612 w 14809"/>
                  <a:gd name="T37" fmla="*/ 17 h 15506"/>
                  <a:gd name="T38" fmla="*/ 4560 w 14809"/>
                  <a:gd name="T39" fmla="*/ 191 h 15506"/>
                  <a:gd name="T40" fmla="*/ 3578 w 14809"/>
                  <a:gd name="T41" fmla="*/ 536 h 15506"/>
                  <a:gd name="T42" fmla="*/ 2682 w 14809"/>
                  <a:gd name="T43" fmla="*/ 1037 h 15506"/>
                  <a:gd name="T44" fmla="*/ 1886 w 14809"/>
                  <a:gd name="T45" fmla="*/ 1678 h 15506"/>
                  <a:gd name="T46" fmla="*/ 1208 w 14809"/>
                  <a:gd name="T47" fmla="*/ 2441 h 15506"/>
                  <a:gd name="T48" fmla="*/ 665 w 14809"/>
                  <a:gd name="T49" fmla="*/ 3311 h 15506"/>
                  <a:gd name="T50" fmla="*/ 274 w 14809"/>
                  <a:gd name="T51" fmla="*/ 4272 h 15506"/>
                  <a:gd name="T52" fmla="*/ 50 w 14809"/>
                  <a:gd name="T53" fmla="*/ 5306 h 15506"/>
                  <a:gd name="T54" fmla="*/ 4 w 14809"/>
                  <a:gd name="T55" fmla="*/ 6314 h 15506"/>
                  <a:gd name="T56" fmla="*/ 139 w 14809"/>
                  <a:gd name="T57" fmla="*/ 7378 h 15506"/>
                  <a:gd name="T58" fmla="*/ 450 w 14809"/>
                  <a:gd name="T59" fmla="*/ 8377 h 15506"/>
                  <a:gd name="T60" fmla="*/ 920 w 14809"/>
                  <a:gd name="T61" fmla="*/ 9293 h 15506"/>
                  <a:gd name="T62" fmla="*/ 1532 w 14809"/>
                  <a:gd name="T63" fmla="*/ 10112 h 15506"/>
                  <a:gd name="T64" fmla="*/ 2270 w 14809"/>
                  <a:gd name="T65" fmla="*/ 10815 h 15506"/>
                  <a:gd name="T66" fmla="*/ 3119 w 14809"/>
                  <a:gd name="T67" fmla="*/ 11387 h 15506"/>
                  <a:gd name="T68" fmla="*/ 4059 w 14809"/>
                  <a:gd name="T69" fmla="*/ 11813 h 15506"/>
                  <a:gd name="T70" fmla="*/ 5078 w 14809"/>
                  <a:gd name="T71" fmla="*/ 12075 h 15506"/>
                  <a:gd name="T72" fmla="*/ 6079 w 14809"/>
                  <a:gd name="T73" fmla="*/ 12156 h 15506"/>
                  <a:gd name="T74" fmla="*/ 7415 w 14809"/>
                  <a:gd name="T75" fmla="*/ 1791 h 15506"/>
                  <a:gd name="T76" fmla="*/ 8768 w 14809"/>
                  <a:gd name="T77" fmla="*/ 2481 h 15506"/>
                  <a:gd name="T78" fmla="*/ 9806 w 14809"/>
                  <a:gd name="T79" fmla="*/ 3569 h 15506"/>
                  <a:gd name="T80" fmla="*/ 10431 w 14809"/>
                  <a:gd name="T81" fmla="*/ 4958 h 15506"/>
                  <a:gd name="T82" fmla="*/ 10560 w 14809"/>
                  <a:gd name="T83" fmla="*/ 6425 h 15506"/>
                  <a:gd name="T84" fmla="*/ 10176 w 14809"/>
                  <a:gd name="T85" fmla="*/ 7926 h 15506"/>
                  <a:gd name="T86" fmla="*/ 9332 w 14809"/>
                  <a:gd name="T87" fmla="*/ 9176 h 15506"/>
                  <a:gd name="T88" fmla="*/ 8126 w 14809"/>
                  <a:gd name="T89" fmla="*/ 10076 h 15506"/>
                  <a:gd name="T90" fmla="*/ 6652 w 14809"/>
                  <a:gd name="T91" fmla="*/ 10532 h 15506"/>
                  <a:gd name="T92" fmla="*/ 5175 w 14809"/>
                  <a:gd name="T93" fmla="*/ 10477 h 15506"/>
                  <a:gd name="T94" fmla="*/ 3753 w 14809"/>
                  <a:gd name="T95" fmla="*/ 9918 h 15506"/>
                  <a:gd name="T96" fmla="*/ 2616 w 14809"/>
                  <a:gd name="T97" fmla="*/ 8934 h 15506"/>
                  <a:gd name="T98" fmla="*/ 1864 w 14809"/>
                  <a:gd name="T99" fmla="*/ 7622 h 15506"/>
                  <a:gd name="T100" fmla="*/ 1591 w 14809"/>
                  <a:gd name="T101" fmla="*/ 6080 h 15506"/>
                  <a:gd name="T102" fmla="*/ 1828 w 14809"/>
                  <a:gd name="T103" fmla="*/ 4639 h 15506"/>
                  <a:gd name="T104" fmla="*/ 2549 w 14809"/>
                  <a:gd name="T105" fmla="*/ 3307 h 15506"/>
                  <a:gd name="T106" fmla="*/ 3661 w 14809"/>
                  <a:gd name="T107" fmla="*/ 2298 h 15506"/>
                  <a:gd name="T108" fmla="*/ 5067 w 14809"/>
                  <a:gd name="T109" fmla="*/ 1705 h 15506"/>
                  <a:gd name="T110" fmla="*/ 14809 w 14809"/>
                  <a:gd name="T111" fmla="*/ 13412 h 15506"/>
                  <a:gd name="T112" fmla="*/ 14653 w 14809"/>
                  <a:gd name="T113" fmla="*/ 14017 h 15506"/>
                  <a:gd name="T114" fmla="*/ 14043 w 14809"/>
                  <a:gd name="T115" fmla="*/ 14837 h 15506"/>
                  <a:gd name="T116" fmla="*/ 13165 w 14809"/>
                  <a:gd name="T117" fmla="*/ 15414 h 15506"/>
                  <a:gd name="T118" fmla="*/ 9586 w 14809"/>
                  <a:gd name="T119" fmla="*/ 12309 h 15506"/>
                  <a:gd name="T120" fmla="*/ 10588 w 14809"/>
                  <a:gd name="T121" fmla="*/ 11617 h 15506"/>
                  <a:gd name="T122" fmla="*/ 11404 w 14809"/>
                  <a:gd name="T123" fmla="*/ 10686 h 15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09" h="15506">
                    <a:moveTo>
                      <a:pt x="6079" y="12156"/>
                    </a:moveTo>
                    <a:lnTo>
                      <a:pt x="6079" y="12156"/>
                    </a:lnTo>
                    <a:lnTo>
                      <a:pt x="6159" y="12156"/>
                    </a:lnTo>
                    <a:lnTo>
                      <a:pt x="6237" y="12154"/>
                    </a:lnTo>
                    <a:lnTo>
                      <a:pt x="6315" y="12151"/>
                    </a:lnTo>
                    <a:lnTo>
                      <a:pt x="6393" y="12149"/>
                    </a:lnTo>
                    <a:lnTo>
                      <a:pt x="6471" y="12144"/>
                    </a:lnTo>
                    <a:lnTo>
                      <a:pt x="6548" y="12139"/>
                    </a:lnTo>
                    <a:lnTo>
                      <a:pt x="6624" y="12132"/>
                    </a:lnTo>
                    <a:lnTo>
                      <a:pt x="6701" y="12125"/>
                    </a:lnTo>
                    <a:lnTo>
                      <a:pt x="6778" y="12117"/>
                    </a:lnTo>
                    <a:lnTo>
                      <a:pt x="6855" y="12107"/>
                    </a:lnTo>
                    <a:lnTo>
                      <a:pt x="6930" y="12097"/>
                    </a:lnTo>
                    <a:lnTo>
                      <a:pt x="7006" y="12086"/>
                    </a:lnTo>
                    <a:lnTo>
                      <a:pt x="7082" y="12075"/>
                    </a:lnTo>
                    <a:lnTo>
                      <a:pt x="7157" y="12062"/>
                    </a:lnTo>
                    <a:lnTo>
                      <a:pt x="7231" y="12048"/>
                    </a:lnTo>
                    <a:lnTo>
                      <a:pt x="7306" y="12033"/>
                    </a:lnTo>
                    <a:lnTo>
                      <a:pt x="7380" y="12018"/>
                    </a:lnTo>
                    <a:lnTo>
                      <a:pt x="7453" y="12000"/>
                    </a:lnTo>
                    <a:lnTo>
                      <a:pt x="7527" y="11984"/>
                    </a:lnTo>
                    <a:lnTo>
                      <a:pt x="7600" y="11965"/>
                    </a:lnTo>
                    <a:lnTo>
                      <a:pt x="7673" y="11946"/>
                    </a:lnTo>
                    <a:lnTo>
                      <a:pt x="7745" y="11926"/>
                    </a:lnTo>
                    <a:lnTo>
                      <a:pt x="7817" y="11905"/>
                    </a:lnTo>
                    <a:lnTo>
                      <a:pt x="7889" y="11883"/>
                    </a:lnTo>
                    <a:lnTo>
                      <a:pt x="7961" y="11860"/>
                    </a:lnTo>
                    <a:lnTo>
                      <a:pt x="8031" y="11837"/>
                    </a:lnTo>
                    <a:lnTo>
                      <a:pt x="8102" y="11813"/>
                    </a:lnTo>
                    <a:lnTo>
                      <a:pt x="8172" y="11787"/>
                    </a:lnTo>
                    <a:lnTo>
                      <a:pt x="8241" y="11762"/>
                    </a:lnTo>
                    <a:lnTo>
                      <a:pt x="8311" y="11735"/>
                    </a:lnTo>
                    <a:lnTo>
                      <a:pt x="8380" y="11707"/>
                    </a:lnTo>
                    <a:lnTo>
                      <a:pt x="8448" y="11679"/>
                    </a:lnTo>
                    <a:lnTo>
                      <a:pt x="8516" y="11650"/>
                    </a:lnTo>
                    <a:lnTo>
                      <a:pt x="8584" y="11620"/>
                    </a:lnTo>
                    <a:lnTo>
                      <a:pt x="8651" y="11589"/>
                    </a:lnTo>
                    <a:lnTo>
                      <a:pt x="8717" y="11557"/>
                    </a:lnTo>
                    <a:lnTo>
                      <a:pt x="8784" y="11524"/>
                    </a:lnTo>
                    <a:lnTo>
                      <a:pt x="8850" y="11492"/>
                    </a:lnTo>
                    <a:lnTo>
                      <a:pt x="8915" y="11458"/>
                    </a:lnTo>
                    <a:lnTo>
                      <a:pt x="8979" y="11424"/>
                    </a:lnTo>
                    <a:lnTo>
                      <a:pt x="9044" y="11387"/>
                    </a:lnTo>
                    <a:lnTo>
                      <a:pt x="9108" y="11352"/>
                    </a:lnTo>
                    <a:lnTo>
                      <a:pt x="9172" y="11314"/>
                    </a:lnTo>
                    <a:lnTo>
                      <a:pt x="9235" y="11276"/>
                    </a:lnTo>
                    <a:lnTo>
                      <a:pt x="9297" y="11238"/>
                    </a:lnTo>
                    <a:lnTo>
                      <a:pt x="9358" y="11199"/>
                    </a:lnTo>
                    <a:lnTo>
                      <a:pt x="9420" y="11159"/>
                    </a:lnTo>
                    <a:lnTo>
                      <a:pt x="9482" y="11119"/>
                    </a:lnTo>
                    <a:lnTo>
                      <a:pt x="9541" y="11077"/>
                    </a:lnTo>
                    <a:lnTo>
                      <a:pt x="9602" y="11036"/>
                    </a:lnTo>
                    <a:lnTo>
                      <a:pt x="9661" y="10993"/>
                    </a:lnTo>
                    <a:lnTo>
                      <a:pt x="9720" y="10949"/>
                    </a:lnTo>
                    <a:lnTo>
                      <a:pt x="9778" y="10905"/>
                    </a:lnTo>
                    <a:lnTo>
                      <a:pt x="9836" y="10861"/>
                    </a:lnTo>
                    <a:lnTo>
                      <a:pt x="9892" y="10815"/>
                    </a:lnTo>
                    <a:lnTo>
                      <a:pt x="9949" y="10769"/>
                    </a:lnTo>
                    <a:lnTo>
                      <a:pt x="10006" y="10722"/>
                    </a:lnTo>
                    <a:lnTo>
                      <a:pt x="10061" y="10674"/>
                    </a:lnTo>
                    <a:lnTo>
                      <a:pt x="10115" y="10627"/>
                    </a:lnTo>
                    <a:lnTo>
                      <a:pt x="10171" y="10577"/>
                    </a:lnTo>
                    <a:lnTo>
                      <a:pt x="10224" y="10528"/>
                    </a:lnTo>
                    <a:lnTo>
                      <a:pt x="10277" y="10478"/>
                    </a:lnTo>
                    <a:lnTo>
                      <a:pt x="10329" y="10428"/>
                    </a:lnTo>
                    <a:lnTo>
                      <a:pt x="10381" y="10376"/>
                    </a:lnTo>
                    <a:lnTo>
                      <a:pt x="10433" y="10324"/>
                    </a:lnTo>
                    <a:lnTo>
                      <a:pt x="10483" y="10273"/>
                    </a:lnTo>
                    <a:lnTo>
                      <a:pt x="10533" y="10219"/>
                    </a:lnTo>
                    <a:lnTo>
                      <a:pt x="10583" y="10166"/>
                    </a:lnTo>
                    <a:lnTo>
                      <a:pt x="10632" y="10112"/>
                    </a:lnTo>
                    <a:lnTo>
                      <a:pt x="10679" y="10056"/>
                    </a:lnTo>
                    <a:lnTo>
                      <a:pt x="10727" y="10001"/>
                    </a:lnTo>
                    <a:lnTo>
                      <a:pt x="10774" y="9945"/>
                    </a:lnTo>
                    <a:lnTo>
                      <a:pt x="10821" y="9889"/>
                    </a:lnTo>
                    <a:lnTo>
                      <a:pt x="10866" y="9831"/>
                    </a:lnTo>
                    <a:lnTo>
                      <a:pt x="10910" y="9774"/>
                    </a:lnTo>
                    <a:lnTo>
                      <a:pt x="10954" y="9715"/>
                    </a:lnTo>
                    <a:lnTo>
                      <a:pt x="10998" y="9657"/>
                    </a:lnTo>
                    <a:lnTo>
                      <a:pt x="11041" y="9598"/>
                    </a:lnTo>
                    <a:lnTo>
                      <a:pt x="11082" y="9537"/>
                    </a:lnTo>
                    <a:lnTo>
                      <a:pt x="11124" y="9477"/>
                    </a:lnTo>
                    <a:lnTo>
                      <a:pt x="11164" y="9417"/>
                    </a:lnTo>
                    <a:lnTo>
                      <a:pt x="11205" y="9355"/>
                    </a:lnTo>
                    <a:lnTo>
                      <a:pt x="11244" y="9293"/>
                    </a:lnTo>
                    <a:lnTo>
                      <a:pt x="11283" y="9230"/>
                    </a:lnTo>
                    <a:lnTo>
                      <a:pt x="11320" y="9167"/>
                    </a:lnTo>
                    <a:lnTo>
                      <a:pt x="11357" y="9104"/>
                    </a:lnTo>
                    <a:lnTo>
                      <a:pt x="11394" y="9040"/>
                    </a:lnTo>
                    <a:lnTo>
                      <a:pt x="11429" y="8976"/>
                    </a:lnTo>
                    <a:lnTo>
                      <a:pt x="11463" y="8912"/>
                    </a:lnTo>
                    <a:lnTo>
                      <a:pt x="11497" y="8846"/>
                    </a:lnTo>
                    <a:lnTo>
                      <a:pt x="11531" y="8781"/>
                    </a:lnTo>
                    <a:lnTo>
                      <a:pt x="11562" y="8714"/>
                    </a:lnTo>
                    <a:lnTo>
                      <a:pt x="11595" y="8647"/>
                    </a:lnTo>
                    <a:lnTo>
                      <a:pt x="11625" y="8580"/>
                    </a:lnTo>
                    <a:lnTo>
                      <a:pt x="11655" y="8513"/>
                    </a:lnTo>
                    <a:lnTo>
                      <a:pt x="11684" y="8445"/>
                    </a:lnTo>
                    <a:lnTo>
                      <a:pt x="11713" y="8377"/>
                    </a:lnTo>
                    <a:lnTo>
                      <a:pt x="11741" y="8307"/>
                    </a:lnTo>
                    <a:lnTo>
                      <a:pt x="11768" y="8238"/>
                    </a:lnTo>
                    <a:lnTo>
                      <a:pt x="11794" y="8169"/>
                    </a:lnTo>
                    <a:lnTo>
                      <a:pt x="11819" y="8100"/>
                    </a:lnTo>
                    <a:lnTo>
                      <a:pt x="11843" y="8029"/>
                    </a:lnTo>
                    <a:lnTo>
                      <a:pt x="11867" y="7957"/>
                    </a:lnTo>
                    <a:lnTo>
                      <a:pt x="11890" y="7887"/>
                    </a:lnTo>
                    <a:lnTo>
                      <a:pt x="11911" y="7815"/>
                    </a:lnTo>
                    <a:lnTo>
                      <a:pt x="11931" y="7743"/>
                    </a:lnTo>
                    <a:lnTo>
                      <a:pt x="11951" y="7671"/>
                    </a:lnTo>
                    <a:lnTo>
                      <a:pt x="11972" y="7598"/>
                    </a:lnTo>
                    <a:lnTo>
                      <a:pt x="11989" y="7525"/>
                    </a:lnTo>
                    <a:lnTo>
                      <a:pt x="12007" y="7452"/>
                    </a:lnTo>
                    <a:lnTo>
                      <a:pt x="12023" y="7378"/>
                    </a:lnTo>
                    <a:lnTo>
                      <a:pt x="12040" y="7304"/>
                    </a:lnTo>
                    <a:lnTo>
                      <a:pt x="12053" y="7229"/>
                    </a:lnTo>
                    <a:lnTo>
                      <a:pt x="12067" y="7155"/>
                    </a:lnTo>
                    <a:lnTo>
                      <a:pt x="12080" y="7080"/>
                    </a:lnTo>
                    <a:lnTo>
                      <a:pt x="12092" y="7005"/>
                    </a:lnTo>
                    <a:lnTo>
                      <a:pt x="12104" y="6930"/>
                    </a:lnTo>
                    <a:lnTo>
                      <a:pt x="12114" y="6853"/>
                    </a:lnTo>
                    <a:lnTo>
                      <a:pt x="12123" y="6777"/>
                    </a:lnTo>
                    <a:lnTo>
                      <a:pt x="12131" y="6701"/>
                    </a:lnTo>
                    <a:lnTo>
                      <a:pt x="12138" y="6624"/>
                    </a:lnTo>
                    <a:lnTo>
                      <a:pt x="12145" y="6547"/>
                    </a:lnTo>
                    <a:lnTo>
                      <a:pt x="12150" y="6470"/>
                    </a:lnTo>
                    <a:lnTo>
                      <a:pt x="12154" y="6392"/>
                    </a:lnTo>
                    <a:lnTo>
                      <a:pt x="12158" y="6314"/>
                    </a:lnTo>
                    <a:lnTo>
                      <a:pt x="12160" y="6236"/>
                    </a:lnTo>
                    <a:lnTo>
                      <a:pt x="12162" y="6158"/>
                    </a:lnTo>
                    <a:lnTo>
                      <a:pt x="12163" y="6080"/>
                    </a:lnTo>
                    <a:lnTo>
                      <a:pt x="12163" y="6080"/>
                    </a:lnTo>
                    <a:lnTo>
                      <a:pt x="12162" y="6001"/>
                    </a:lnTo>
                    <a:lnTo>
                      <a:pt x="12160" y="5923"/>
                    </a:lnTo>
                    <a:lnTo>
                      <a:pt x="12158" y="5844"/>
                    </a:lnTo>
                    <a:lnTo>
                      <a:pt x="12154" y="5766"/>
                    </a:lnTo>
                    <a:lnTo>
                      <a:pt x="12150" y="5688"/>
                    </a:lnTo>
                    <a:lnTo>
                      <a:pt x="12145" y="5612"/>
                    </a:lnTo>
                    <a:lnTo>
                      <a:pt x="12138" y="5535"/>
                    </a:lnTo>
                    <a:lnTo>
                      <a:pt x="12131" y="5458"/>
                    </a:lnTo>
                    <a:lnTo>
                      <a:pt x="12123" y="5381"/>
                    </a:lnTo>
                    <a:lnTo>
                      <a:pt x="12114" y="5306"/>
                    </a:lnTo>
                    <a:lnTo>
                      <a:pt x="12104" y="5229"/>
                    </a:lnTo>
                    <a:lnTo>
                      <a:pt x="12092" y="5153"/>
                    </a:lnTo>
                    <a:lnTo>
                      <a:pt x="12080" y="5078"/>
                    </a:lnTo>
                    <a:lnTo>
                      <a:pt x="12067" y="5003"/>
                    </a:lnTo>
                    <a:lnTo>
                      <a:pt x="12053" y="4928"/>
                    </a:lnTo>
                    <a:lnTo>
                      <a:pt x="12040" y="4854"/>
                    </a:lnTo>
                    <a:lnTo>
                      <a:pt x="12023" y="4781"/>
                    </a:lnTo>
                    <a:lnTo>
                      <a:pt x="12007" y="4706"/>
                    </a:lnTo>
                    <a:lnTo>
                      <a:pt x="11989" y="4633"/>
                    </a:lnTo>
                    <a:lnTo>
                      <a:pt x="11972" y="4560"/>
                    </a:lnTo>
                    <a:lnTo>
                      <a:pt x="11951" y="4487"/>
                    </a:lnTo>
                    <a:lnTo>
                      <a:pt x="11931" y="4415"/>
                    </a:lnTo>
                    <a:lnTo>
                      <a:pt x="11911" y="4344"/>
                    </a:lnTo>
                    <a:lnTo>
                      <a:pt x="11890" y="4272"/>
                    </a:lnTo>
                    <a:lnTo>
                      <a:pt x="11867" y="4200"/>
                    </a:lnTo>
                    <a:lnTo>
                      <a:pt x="11843" y="4130"/>
                    </a:lnTo>
                    <a:lnTo>
                      <a:pt x="11819" y="4059"/>
                    </a:lnTo>
                    <a:lnTo>
                      <a:pt x="11794" y="3989"/>
                    </a:lnTo>
                    <a:lnTo>
                      <a:pt x="11768" y="3919"/>
                    </a:lnTo>
                    <a:lnTo>
                      <a:pt x="11741" y="3850"/>
                    </a:lnTo>
                    <a:lnTo>
                      <a:pt x="11713" y="3781"/>
                    </a:lnTo>
                    <a:lnTo>
                      <a:pt x="11684" y="3713"/>
                    </a:lnTo>
                    <a:lnTo>
                      <a:pt x="11655" y="3645"/>
                    </a:lnTo>
                    <a:lnTo>
                      <a:pt x="11625" y="3577"/>
                    </a:lnTo>
                    <a:lnTo>
                      <a:pt x="11595" y="3510"/>
                    </a:lnTo>
                    <a:lnTo>
                      <a:pt x="11562" y="3443"/>
                    </a:lnTo>
                    <a:lnTo>
                      <a:pt x="11531" y="3378"/>
                    </a:lnTo>
                    <a:lnTo>
                      <a:pt x="11497" y="3311"/>
                    </a:lnTo>
                    <a:lnTo>
                      <a:pt x="11463" y="3246"/>
                    </a:lnTo>
                    <a:lnTo>
                      <a:pt x="11429" y="3181"/>
                    </a:lnTo>
                    <a:lnTo>
                      <a:pt x="11394" y="3117"/>
                    </a:lnTo>
                    <a:lnTo>
                      <a:pt x="11357" y="3053"/>
                    </a:lnTo>
                    <a:lnTo>
                      <a:pt x="11320" y="2990"/>
                    </a:lnTo>
                    <a:lnTo>
                      <a:pt x="11283" y="2927"/>
                    </a:lnTo>
                    <a:lnTo>
                      <a:pt x="11244" y="2864"/>
                    </a:lnTo>
                    <a:lnTo>
                      <a:pt x="11205" y="2802"/>
                    </a:lnTo>
                    <a:lnTo>
                      <a:pt x="11164" y="2741"/>
                    </a:lnTo>
                    <a:lnTo>
                      <a:pt x="11124" y="2680"/>
                    </a:lnTo>
                    <a:lnTo>
                      <a:pt x="11082" y="2620"/>
                    </a:lnTo>
                    <a:lnTo>
                      <a:pt x="11041" y="2559"/>
                    </a:lnTo>
                    <a:lnTo>
                      <a:pt x="10998" y="2500"/>
                    </a:lnTo>
                    <a:lnTo>
                      <a:pt x="10954" y="2441"/>
                    </a:lnTo>
                    <a:lnTo>
                      <a:pt x="10910" y="2383"/>
                    </a:lnTo>
                    <a:lnTo>
                      <a:pt x="10866" y="2325"/>
                    </a:lnTo>
                    <a:lnTo>
                      <a:pt x="10821" y="2269"/>
                    </a:lnTo>
                    <a:lnTo>
                      <a:pt x="10774" y="2212"/>
                    </a:lnTo>
                    <a:lnTo>
                      <a:pt x="10727" y="2157"/>
                    </a:lnTo>
                    <a:lnTo>
                      <a:pt x="10679" y="2101"/>
                    </a:lnTo>
                    <a:lnTo>
                      <a:pt x="10632" y="2046"/>
                    </a:lnTo>
                    <a:lnTo>
                      <a:pt x="10583" y="1992"/>
                    </a:lnTo>
                    <a:lnTo>
                      <a:pt x="10533" y="1937"/>
                    </a:lnTo>
                    <a:lnTo>
                      <a:pt x="10483" y="1885"/>
                    </a:lnTo>
                    <a:lnTo>
                      <a:pt x="10433" y="1832"/>
                    </a:lnTo>
                    <a:lnTo>
                      <a:pt x="10381" y="1780"/>
                    </a:lnTo>
                    <a:lnTo>
                      <a:pt x="10329" y="1728"/>
                    </a:lnTo>
                    <a:lnTo>
                      <a:pt x="10277" y="1678"/>
                    </a:lnTo>
                    <a:lnTo>
                      <a:pt x="10224" y="1628"/>
                    </a:lnTo>
                    <a:lnTo>
                      <a:pt x="10171" y="1579"/>
                    </a:lnTo>
                    <a:lnTo>
                      <a:pt x="10115" y="1531"/>
                    </a:lnTo>
                    <a:lnTo>
                      <a:pt x="10061" y="1482"/>
                    </a:lnTo>
                    <a:lnTo>
                      <a:pt x="10006" y="1435"/>
                    </a:lnTo>
                    <a:lnTo>
                      <a:pt x="9949" y="1387"/>
                    </a:lnTo>
                    <a:lnTo>
                      <a:pt x="9892" y="1342"/>
                    </a:lnTo>
                    <a:lnTo>
                      <a:pt x="9836" y="1297"/>
                    </a:lnTo>
                    <a:lnTo>
                      <a:pt x="9778" y="1251"/>
                    </a:lnTo>
                    <a:lnTo>
                      <a:pt x="9720" y="1207"/>
                    </a:lnTo>
                    <a:lnTo>
                      <a:pt x="9661" y="1164"/>
                    </a:lnTo>
                    <a:lnTo>
                      <a:pt x="9602" y="1122"/>
                    </a:lnTo>
                    <a:lnTo>
                      <a:pt x="9541" y="1079"/>
                    </a:lnTo>
                    <a:lnTo>
                      <a:pt x="9482" y="1037"/>
                    </a:lnTo>
                    <a:lnTo>
                      <a:pt x="9420" y="997"/>
                    </a:lnTo>
                    <a:lnTo>
                      <a:pt x="9358" y="958"/>
                    </a:lnTo>
                    <a:lnTo>
                      <a:pt x="9297" y="918"/>
                    </a:lnTo>
                    <a:lnTo>
                      <a:pt x="9235" y="880"/>
                    </a:lnTo>
                    <a:lnTo>
                      <a:pt x="9172" y="842"/>
                    </a:lnTo>
                    <a:lnTo>
                      <a:pt x="9108" y="806"/>
                    </a:lnTo>
                    <a:lnTo>
                      <a:pt x="9044" y="769"/>
                    </a:lnTo>
                    <a:lnTo>
                      <a:pt x="8979" y="734"/>
                    </a:lnTo>
                    <a:lnTo>
                      <a:pt x="8915" y="698"/>
                    </a:lnTo>
                    <a:lnTo>
                      <a:pt x="8850" y="664"/>
                    </a:lnTo>
                    <a:lnTo>
                      <a:pt x="8784" y="632"/>
                    </a:lnTo>
                    <a:lnTo>
                      <a:pt x="8717" y="599"/>
                    </a:lnTo>
                    <a:lnTo>
                      <a:pt x="8651" y="568"/>
                    </a:lnTo>
                    <a:lnTo>
                      <a:pt x="8584" y="536"/>
                    </a:lnTo>
                    <a:lnTo>
                      <a:pt x="8516" y="506"/>
                    </a:lnTo>
                    <a:lnTo>
                      <a:pt x="8448" y="477"/>
                    </a:lnTo>
                    <a:lnTo>
                      <a:pt x="8380" y="449"/>
                    </a:lnTo>
                    <a:lnTo>
                      <a:pt x="8311" y="421"/>
                    </a:lnTo>
                    <a:lnTo>
                      <a:pt x="8241" y="394"/>
                    </a:lnTo>
                    <a:lnTo>
                      <a:pt x="8172" y="369"/>
                    </a:lnTo>
                    <a:lnTo>
                      <a:pt x="8102" y="343"/>
                    </a:lnTo>
                    <a:lnTo>
                      <a:pt x="8031" y="318"/>
                    </a:lnTo>
                    <a:lnTo>
                      <a:pt x="7961" y="296"/>
                    </a:lnTo>
                    <a:lnTo>
                      <a:pt x="7889" y="273"/>
                    </a:lnTo>
                    <a:lnTo>
                      <a:pt x="7817" y="251"/>
                    </a:lnTo>
                    <a:lnTo>
                      <a:pt x="7745" y="230"/>
                    </a:lnTo>
                    <a:lnTo>
                      <a:pt x="7673" y="210"/>
                    </a:lnTo>
                    <a:lnTo>
                      <a:pt x="7600" y="191"/>
                    </a:lnTo>
                    <a:lnTo>
                      <a:pt x="7527" y="172"/>
                    </a:lnTo>
                    <a:lnTo>
                      <a:pt x="7453" y="155"/>
                    </a:lnTo>
                    <a:lnTo>
                      <a:pt x="7380" y="138"/>
                    </a:lnTo>
                    <a:lnTo>
                      <a:pt x="7306" y="123"/>
                    </a:lnTo>
                    <a:lnTo>
                      <a:pt x="7231" y="108"/>
                    </a:lnTo>
                    <a:lnTo>
                      <a:pt x="7157" y="94"/>
                    </a:lnTo>
                    <a:lnTo>
                      <a:pt x="7082" y="82"/>
                    </a:lnTo>
                    <a:lnTo>
                      <a:pt x="7006" y="69"/>
                    </a:lnTo>
                    <a:lnTo>
                      <a:pt x="6930" y="59"/>
                    </a:lnTo>
                    <a:lnTo>
                      <a:pt x="6855" y="49"/>
                    </a:lnTo>
                    <a:lnTo>
                      <a:pt x="6778" y="39"/>
                    </a:lnTo>
                    <a:lnTo>
                      <a:pt x="6701" y="31"/>
                    </a:lnTo>
                    <a:lnTo>
                      <a:pt x="6624" y="24"/>
                    </a:lnTo>
                    <a:lnTo>
                      <a:pt x="6548" y="17"/>
                    </a:lnTo>
                    <a:lnTo>
                      <a:pt x="6471" y="12"/>
                    </a:lnTo>
                    <a:lnTo>
                      <a:pt x="6393" y="7"/>
                    </a:lnTo>
                    <a:lnTo>
                      <a:pt x="6315" y="3"/>
                    </a:lnTo>
                    <a:lnTo>
                      <a:pt x="6237" y="1"/>
                    </a:lnTo>
                    <a:lnTo>
                      <a:pt x="6159" y="0"/>
                    </a:lnTo>
                    <a:lnTo>
                      <a:pt x="6079" y="0"/>
                    </a:lnTo>
                    <a:lnTo>
                      <a:pt x="6079" y="0"/>
                    </a:lnTo>
                    <a:lnTo>
                      <a:pt x="6001" y="0"/>
                    </a:lnTo>
                    <a:lnTo>
                      <a:pt x="5923" y="1"/>
                    </a:lnTo>
                    <a:lnTo>
                      <a:pt x="5845" y="3"/>
                    </a:lnTo>
                    <a:lnTo>
                      <a:pt x="5767" y="7"/>
                    </a:lnTo>
                    <a:lnTo>
                      <a:pt x="5689" y="12"/>
                    </a:lnTo>
                    <a:lnTo>
                      <a:pt x="5612" y="17"/>
                    </a:lnTo>
                    <a:lnTo>
                      <a:pt x="5535" y="24"/>
                    </a:lnTo>
                    <a:lnTo>
                      <a:pt x="5458" y="31"/>
                    </a:lnTo>
                    <a:lnTo>
                      <a:pt x="5382" y="39"/>
                    </a:lnTo>
                    <a:lnTo>
                      <a:pt x="5306" y="49"/>
                    </a:lnTo>
                    <a:lnTo>
                      <a:pt x="5229" y="59"/>
                    </a:lnTo>
                    <a:lnTo>
                      <a:pt x="5154" y="69"/>
                    </a:lnTo>
                    <a:lnTo>
                      <a:pt x="5078" y="82"/>
                    </a:lnTo>
                    <a:lnTo>
                      <a:pt x="5004" y="94"/>
                    </a:lnTo>
                    <a:lnTo>
                      <a:pt x="4929" y="108"/>
                    </a:lnTo>
                    <a:lnTo>
                      <a:pt x="4855" y="123"/>
                    </a:lnTo>
                    <a:lnTo>
                      <a:pt x="4781" y="138"/>
                    </a:lnTo>
                    <a:lnTo>
                      <a:pt x="4707" y="155"/>
                    </a:lnTo>
                    <a:lnTo>
                      <a:pt x="4634" y="172"/>
                    </a:lnTo>
                    <a:lnTo>
                      <a:pt x="4560" y="191"/>
                    </a:lnTo>
                    <a:lnTo>
                      <a:pt x="4487" y="210"/>
                    </a:lnTo>
                    <a:lnTo>
                      <a:pt x="4416" y="230"/>
                    </a:lnTo>
                    <a:lnTo>
                      <a:pt x="4344" y="251"/>
                    </a:lnTo>
                    <a:lnTo>
                      <a:pt x="4272" y="273"/>
                    </a:lnTo>
                    <a:lnTo>
                      <a:pt x="4202" y="296"/>
                    </a:lnTo>
                    <a:lnTo>
                      <a:pt x="4130" y="318"/>
                    </a:lnTo>
                    <a:lnTo>
                      <a:pt x="4059" y="343"/>
                    </a:lnTo>
                    <a:lnTo>
                      <a:pt x="3990" y="369"/>
                    </a:lnTo>
                    <a:lnTo>
                      <a:pt x="3919" y="394"/>
                    </a:lnTo>
                    <a:lnTo>
                      <a:pt x="3851" y="421"/>
                    </a:lnTo>
                    <a:lnTo>
                      <a:pt x="3782" y="449"/>
                    </a:lnTo>
                    <a:lnTo>
                      <a:pt x="3714" y="477"/>
                    </a:lnTo>
                    <a:lnTo>
                      <a:pt x="3646" y="506"/>
                    </a:lnTo>
                    <a:lnTo>
                      <a:pt x="3578" y="536"/>
                    </a:lnTo>
                    <a:lnTo>
                      <a:pt x="3511" y="568"/>
                    </a:lnTo>
                    <a:lnTo>
                      <a:pt x="3445" y="599"/>
                    </a:lnTo>
                    <a:lnTo>
                      <a:pt x="3378" y="632"/>
                    </a:lnTo>
                    <a:lnTo>
                      <a:pt x="3312" y="664"/>
                    </a:lnTo>
                    <a:lnTo>
                      <a:pt x="3247" y="698"/>
                    </a:lnTo>
                    <a:lnTo>
                      <a:pt x="3183" y="734"/>
                    </a:lnTo>
                    <a:lnTo>
                      <a:pt x="3119" y="769"/>
                    </a:lnTo>
                    <a:lnTo>
                      <a:pt x="3054" y="806"/>
                    </a:lnTo>
                    <a:lnTo>
                      <a:pt x="2990" y="842"/>
                    </a:lnTo>
                    <a:lnTo>
                      <a:pt x="2927" y="880"/>
                    </a:lnTo>
                    <a:lnTo>
                      <a:pt x="2865" y="918"/>
                    </a:lnTo>
                    <a:lnTo>
                      <a:pt x="2804" y="958"/>
                    </a:lnTo>
                    <a:lnTo>
                      <a:pt x="2742" y="997"/>
                    </a:lnTo>
                    <a:lnTo>
                      <a:pt x="2682" y="1037"/>
                    </a:lnTo>
                    <a:lnTo>
                      <a:pt x="2621" y="1079"/>
                    </a:lnTo>
                    <a:lnTo>
                      <a:pt x="2561" y="1122"/>
                    </a:lnTo>
                    <a:lnTo>
                      <a:pt x="2501" y="1164"/>
                    </a:lnTo>
                    <a:lnTo>
                      <a:pt x="2442" y="1207"/>
                    </a:lnTo>
                    <a:lnTo>
                      <a:pt x="2384" y="1251"/>
                    </a:lnTo>
                    <a:lnTo>
                      <a:pt x="2326" y="1297"/>
                    </a:lnTo>
                    <a:lnTo>
                      <a:pt x="2270" y="1342"/>
                    </a:lnTo>
                    <a:lnTo>
                      <a:pt x="2213" y="1387"/>
                    </a:lnTo>
                    <a:lnTo>
                      <a:pt x="2156" y="1435"/>
                    </a:lnTo>
                    <a:lnTo>
                      <a:pt x="2101" y="1482"/>
                    </a:lnTo>
                    <a:lnTo>
                      <a:pt x="2047" y="1531"/>
                    </a:lnTo>
                    <a:lnTo>
                      <a:pt x="1993" y="1579"/>
                    </a:lnTo>
                    <a:lnTo>
                      <a:pt x="1939" y="1628"/>
                    </a:lnTo>
                    <a:lnTo>
                      <a:pt x="1886" y="1678"/>
                    </a:lnTo>
                    <a:lnTo>
                      <a:pt x="1833" y="1728"/>
                    </a:lnTo>
                    <a:lnTo>
                      <a:pt x="1781" y="1780"/>
                    </a:lnTo>
                    <a:lnTo>
                      <a:pt x="1730" y="1832"/>
                    </a:lnTo>
                    <a:lnTo>
                      <a:pt x="1679" y="1885"/>
                    </a:lnTo>
                    <a:lnTo>
                      <a:pt x="1629" y="1937"/>
                    </a:lnTo>
                    <a:lnTo>
                      <a:pt x="1580" y="1992"/>
                    </a:lnTo>
                    <a:lnTo>
                      <a:pt x="1532" y="2046"/>
                    </a:lnTo>
                    <a:lnTo>
                      <a:pt x="1483" y="2101"/>
                    </a:lnTo>
                    <a:lnTo>
                      <a:pt x="1436" y="2157"/>
                    </a:lnTo>
                    <a:lnTo>
                      <a:pt x="1389" y="2212"/>
                    </a:lnTo>
                    <a:lnTo>
                      <a:pt x="1343" y="2269"/>
                    </a:lnTo>
                    <a:lnTo>
                      <a:pt x="1298" y="2325"/>
                    </a:lnTo>
                    <a:lnTo>
                      <a:pt x="1252" y="2383"/>
                    </a:lnTo>
                    <a:lnTo>
                      <a:pt x="1208" y="2441"/>
                    </a:lnTo>
                    <a:lnTo>
                      <a:pt x="1165" y="2500"/>
                    </a:lnTo>
                    <a:lnTo>
                      <a:pt x="1123" y="2559"/>
                    </a:lnTo>
                    <a:lnTo>
                      <a:pt x="1080" y="2620"/>
                    </a:lnTo>
                    <a:lnTo>
                      <a:pt x="1039" y="2680"/>
                    </a:lnTo>
                    <a:lnTo>
                      <a:pt x="998" y="2741"/>
                    </a:lnTo>
                    <a:lnTo>
                      <a:pt x="959" y="2802"/>
                    </a:lnTo>
                    <a:lnTo>
                      <a:pt x="920" y="2864"/>
                    </a:lnTo>
                    <a:lnTo>
                      <a:pt x="881" y="2927"/>
                    </a:lnTo>
                    <a:lnTo>
                      <a:pt x="843" y="2990"/>
                    </a:lnTo>
                    <a:lnTo>
                      <a:pt x="806" y="3053"/>
                    </a:lnTo>
                    <a:lnTo>
                      <a:pt x="770" y="3117"/>
                    </a:lnTo>
                    <a:lnTo>
                      <a:pt x="735" y="3181"/>
                    </a:lnTo>
                    <a:lnTo>
                      <a:pt x="699" y="3246"/>
                    </a:lnTo>
                    <a:lnTo>
                      <a:pt x="665" y="3311"/>
                    </a:lnTo>
                    <a:lnTo>
                      <a:pt x="633" y="3378"/>
                    </a:lnTo>
                    <a:lnTo>
                      <a:pt x="600" y="3443"/>
                    </a:lnTo>
                    <a:lnTo>
                      <a:pt x="568" y="3510"/>
                    </a:lnTo>
                    <a:lnTo>
                      <a:pt x="537" y="3577"/>
                    </a:lnTo>
                    <a:lnTo>
                      <a:pt x="508" y="3645"/>
                    </a:lnTo>
                    <a:lnTo>
                      <a:pt x="478" y="3713"/>
                    </a:lnTo>
                    <a:lnTo>
                      <a:pt x="450" y="3781"/>
                    </a:lnTo>
                    <a:lnTo>
                      <a:pt x="422" y="3850"/>
                    </a:lnTo>
                    <a:lnTo>
                      <a:pt x="396" y="3919"/>
                    </a:lnTo>
                    <a:lnTo>
                      <a:pt x="369" y="3989"/>
                    </a:lnTo>
                    <a:lnTo>
                      <a:pt x="344" y="4059"/>
                    </a:lnTo>
                    <a:lnTo>
                      <a:pt x="320" y="4130"/>
                    </a:lnTo>
                    <a:lnTo>
                      <a:pt x="296" y="4200"/>
                    </a:lnTo>
                    <a:lnTo>
                      <a:pt x="274" y="4272"/>
                    </a:lnTo>
                    <a:lnTo>
                      <a:pt x="252" y="4344"/>
                    </a:lnTo>
                    <a:lnTo>
                      <a:pt x="231" y="4415"/>
                    </a:lnTo>
                    <a:lnTo>
                      <a:pt x="211" y="4487"/>
                    </a:lnTo>
                    <a:lnTo>
                      <a:pt x="192" y="4560"/>
                    </a:lnTo>
                    <a:lnTo>
                      <a:pt x="173" y="4633"/>
                    </a:lnTo>
                    <a:lnTo>
                      <a:pt x="157" y="4706"/>
                    </a:lnTo>
                    <a:lnTo>
                      <a:pt x="139" y="4781"/>
                    </a:lnTo>
                    <a:lnTo>
                      <a:pt x="124" y="4854"/>
                    </a:lnTo>
                    <a:lnTo>
                      <a:pt x="109" y="4928"/>
                    </a:lnTo>
                    <a:lnTo>
                      <a:pt x="95" y="5003"/>
                    </a:lnTo>
                    <a:lnTo>
                      <a:pt x="82" y="5078"/>
                    </a:lnTo>
                    <a:lnTo>
                      <a:pt x="71" y="5153"/>
                    </a:lnTo>
                    <a:lnTo>
                      <a:pt x="60" y="5229"/>
                    </a:lnTo>
                    <a:lnTo>
                      <a:pt x="50" y="5306"/>
                    </a:lnTo>
                    <a:lnTo>
                      <a:pt x="40" y="5381"/>
                    </a:lnTo>
                    <a:lnTo>
                      <a:pt x="32" y="5458"/>
                    </a:lnTo>
                    <a:lnTo>
                      <a:pt x="24" y="5535"/>
                    </a:lnTo>
                    <a:lnTo>
                      <a:pt x="18" y="5612"/>
                    </a:lnTo>
                    <a:lnTo>
                      <a:pt x="13" y="5688"/>
                    </a:lnTo>
                    <a:lnTo>
                      <a:pt x="8" y="5766"/>
                    </a:lnTo>
                    <a:lnTo>
                      <a:pt x="4" y="5844"/>
                    </a:lnTo>
                    <a:lnTo>
                      <a:pt x="3" y="5923"/>
                    </a:lnTo>
                    <a:lnTo>
                      <a:pt x="0" y="6001"/>
                    </a:lnTo>
                    <a:lnTo>
                      <a:pt x="0" y="6080"/>
                    </a:lnTo>
                    <a:lnTo>
                      <a:pt x="0" y="6080"/>
                    </a:lnTo>
                    <a:lnTo>
                      <a:pt x="0" y="6158"/>
                    </a:lnTo>
                    <a:lnTo>
                      <a:pt x="3" y="6236"/>
                    </a:lnTo>
                    <a:lnTo>
                      <a:pt x="4" y="6314"/>
                    </a:lnTo>
                    <a:lnTo>
                      <a:pt x="8" y="6392"/>
                    </a:lnTo>
                    <a:lnTo>
                      <a:pt x="13" y="6470"/>
                    </a:lnTo>
                    <a:lnTo>
                      <a:pt x="18" y="6547"/>
                    </a:lnTo>
                    <a:lnTo>
                      <a:pt x="24" y="6624"/>
                    </a:lnTo>
                    <a:lnTo>
                      <a:pt x="32" y="6701"/>
                    </a:lnTo>
                    <a:lnTo>
                      <a:pt x="40" y="6777"/>
                    </a:lnTo>
                    <a:lnTo>
                      <a:pt x="50" y="6853"/>
                    </a:lnTo>
                    <a:lnTo>
                      <a:pt x="60" y="6930"/>
                    </a:lnTo>
                    <a:lnTo>
                      <a:pt x="71" y="7005"/>
                    </a:lnTo>
                    <a:lnTo>
                      <a:pt x="82" y="7080"/>
                    </a:lnTo>
                    <a:lnTo>
                      <a:pt x="95" y="7155"/>
                    </a:lnTo>
                    <a:lnTo>
                      <a:pt x="109" y="7229"/>
                    </a:lnTo>
                    <a:lnTo>
                      <a:pt x="124" y="7304"/>
                    </a:lnTo>
                    <a:lnTo>
                      <a:pt x="139" y="7378"/>
                    </a:lnTo>
                    <a:lnTo>
                      <a:pt x="157" y="7452"/>
                    </a:lnTo>
                    <a:lnTo>
                      <a:pt x="173" y="7525"/>
                    </a:lnTo>
                    <a:lnTo>
                      <a:pt x="192" y="7598"/>
                    </a:lnTo>
                    <a:lnTo>
                      <a:pt x="211" y="7671"/>
                    </a:lnTo>
                    <a:lnTo>
                      <a:pt x="231" y="7743"/>
                    </a:lnTo>
                    <a:lnTo>
                      <a:pt x="252" y="7815"/>
                    </a:lnTo>
                    <a:lnTo>
                      <a:pt x="274" y="7887"/>
                    </a:lnTo>
                    <a:lnTo>
                      <a:pt x="296" y="7957"/>
                    </a:lnTo>
                    <a:lnTo>
                      <a:pt x="320" y="8029"/>
                    </a:lnTo>
                    <a:lnTo>
                      <a:pt x="344" y="8100"/>
                    </a:lnTo>
                    <a:lnTo>
                      <a:pt x="369" y="8169"/>
                    </a:lnTo>
                    <a:lnTo>
                      <a:pt x="396" y="8238"/>
                    </a:lnTo>
                    <a:lnTo>
                      <a:pt x="422" y="8307"/>
                    </a:lnTo>
                    <a:lnTo>
                      <a:pt x="450" y="8377"/>
                    </a:lnTo>
                    <a:lnTo>
                      <a:pt x="478" y="8445"/>
                    </a:lnTo>
                    <a:lnTo>
                      <a:pt x="508" y="8513"/>
                    </a:lnTo>
                    <a:lnTo>
                      <a:pt x="537" y="8580"/>
                    </a:lnTo>
                    <a:lnTo>
                      <a:pt x="568" y="8647"/>
                    </a:lnTo>
                    <a:lnTo>
                      <a:pt x="600" y="8714"/>
                    </a:lnTo>
                    <a:lnTo>
                      <a:pt x="633" y="8781"/>
                    </a:lnTo>
                    <a:lnTo>
                      <a:pt x="665" y="8846"/>
                    </a:lnTo>
                    <a:lnTo>
                      <a:pt x="699" y="8912"/>
                    </a:lnTo>
                    <a:lnTo>
                      <a:pt x="735" y="8976"/>
                    </a:lnTo>
                    <a:lnTo>
                      <a:pt x="770" y="9040"/>
                    </a:lnTo>
                    <a:lnTo>
                      <a:pt x="806" y="9104"/>
                    </a:lnTo>
                    <a:lnTo>
                      <a:pt x="843" y="9167"/>
                    </a:lnTo>
                    <a:lnTo>
                      <a:pt x="881" y="9230"/>
                    </a:lnTo>
                    <a:lnTo>
                      <a:pt x="920" y="9293"/>
                    </a:lnTo>
                    <a:lnTo>
                      <a:pt x="959" y="9355"/>
                    </a:lnTo>
                    <a:lnTo>
                      <a:pt x="998" y="9417"/>
                    </a:lnTo>
                    <a:lnTo>
                      <a:pt x="1039" y="9477"/>
                    </a:lnTo>
                    <a:lnTo>
                      <a:pt x="1080" y="9537"/>
                    </a:lnTo>
                    <a:lnTo>
                      <a:pt x="1123" y="9598"/>
                    </a:lnTo>
                    <a:lnTo>
                      <a:pt x="1165" y="9657"/>
                    </a:lnTo>
                    <a:lnTo>
                      <a:pt x="1208" y="9715"/>
                    </a:lnTo>
                    <a:lnTo>
                      <a:pt x="1252" y="9774"/>
                    </a:lnTo>
                    <a:lnTo>
                      <a:pt x="1298" y="9831"/>
                    </a:lnTo>
                    <a:lnTo>
                      <a:pt x="1343" y="9889"/>
                    </a:lnTo>
                    <a:lnTo>
                      <a:pt x="1389" y="9945"/>
                    </a:lnTo>
                    <a:lnTo>
                      <a:pt x="1436" y="10001"/>
                    </a:lnTo>
                    <a:lnTo>
                      <a:pt x="1483" y="10056"/>
                    </a:lnTo>
                    <a:lnTo>
                      <a:pt x="1532" y="10112"/>
                    </a:lnTo>
                    <a:lnTo>
                      <a:pt x="1580" y="10166"/>
                    </a:lnTo>
                    <a:lnTo>
                      <a:pt x="1629" y="10219"/>
                    </a:lnTo>
                    <a:lnTo>
                      <a:pt x="1679" y="10273"/>
                    </a:lnTo>
                    <a:lnTo>
                      <a:pt x="1730" y="10324"/>
                    </a:lnTo>
                    <a:lnTo>
                      <a:pt x="1781" y="10376"/>
                    </a:lnTo>
                    <a:lnTo>
                      <a:pt x="1833" y="10428"/>
                    </a:lnTo>
                    <a:lnTo>
                      <a:pt x="1886" y="10478"/>
                    </a:lnTo>
                    <a:lnTo>
                      <a:pt x="1939" y="10528"/>
                    </a:lnTo>
                    <a:lnTo>
                      <a:pt x="1993" y="10577"/>
                    </a:lnTo>
                    <a:lnTo>
                      <a:pt x="2047" y="10627"/>
                    </a:lnTo>
                    <a:lnTo>
                      <a:pt x="2101" y="10674"/>
                    </a:lnTo>
                    <a:lnTo>
                      <a:pt x="2156" y="10722"/>
                    </a:lnTo>
                    <a:lnTo>
                      <a:pt x="2213" y="10769"/>
                    </a:lnTo>
                    <a:lnTo>
                      <a:pt x="2270" y="10815"/>
                    </a:lnTo>
                    <a:lnTo>
                      <a:pt x="2326" y="10861"/>
                    </a:lnTo>
                    <a:lnTo>
                      <a:pt x="2384" y="10905"/>
                    </a:lnTo>
                    <a:lnTo>
                      <a:pt x="2442" y="10949"/>
                    </a:lnTo>
                    <a:lnTo>
                      <a:pt x="2501" y="10993"/>
                    </a:lnTo>
                    <a:lnTo>
                      <a:pt x="2561" y="11036"/>
                    </a:lnTo>
                    <a:lnTo>
                      <a:pt x="2621" y="11077"/>
                    </a:lnTo>
                    <a:lnTo>
                      <a:pt x="2682" y="11119"/>
                    </a:lnTo>
                    <a:lnTo>
                      <a:pt x="2742" y="11159"/>
                    </a:lnTo>
                    <a:lnTo>
                      <a:pt x="2804" y="11199"/>
                    </a:lnTo>
                    <a:lnTo>
                      <a:pt x="2865" y="11238"/>
                    </a:lnTo>
                    <a:lnTo>
                      <a:pt x="2927" y="11276"/>
                    </a:lnTo>
                    <a:lnTo>
                      <a:pt x="2990" y="11314"/>
                    </a:lnTo>
                    <a:lnTo>
                      <a:pt x="3054" y="11352"/>
                    </a:lnTo>
                    <a:lnTo>
                      <a:pt x="3119" y="11387"/>
                    </a:lnTo>
                    <a:lnTo>
                      <a:pt x="3183" y="11424"/>
                    </a:lnTo>
                    <a:lnTo>
                      <a:pt x="3247" y="11458"/>
                    </a:lnTo>
                    <a:lnTo>
                      <a:pt x="3312" y="11492"/>
                    </a:lnTo>
                    <a:lnTo>
                      <a:pt x="3378" y="11524"/>
                    </a:lnTo>
                    <a:lnTo>
                      <a:pt x="3445" y="11557"/>
                    </a:lnTo>
                    <a:lnTo>
                      <a:pt x="3511" y="11589"/>
                    </a:lnTo>
                    <a:lnTo>
                      <a:pt x="3578" y="11620"/>
                    </a:lnTo>
                    <a:lnTo>
                      <a:pt x="3646" y="11650"/>
                    </a:lnTo>
                    <a:lnTo>
                      <a:pt x="3714" y="11679"/>
                    </a:lnTo>
                    <a:lnTo>
                      <a:pt x="3782" y="11707"/>
                    </a:lnTo>
                    <a:lnTo>
                      <a:pt x="3851" y="11735"/>
                    </a:lnTo>
                    <a:lnTo>
                      <a:pt x="3919" y="11762"/>
                    </a:lnTo>
                    <a:lnTo>
                      <a:pt x="3990" y="11787"/>
                    </a:lnTo>
                    <a:lnTo>
                      <a:pt x="4059" y="11813"/>
                    </a:lnTo>
                    <a:lnTo>
                      <a:pt x="4130" y="11837"/>
                    </a:lnTo>
                    <a:lnTo>
                      <a:pt x="4202" y="11860"/>
                    </a:lnTo>
                    <a:lnTo>
                      <a:pt x="4272" y="11883"/>
                    </a:lnTo>
                    <a:lnTo>
                      <a:pt x="4344" y="11905"/>
                    </a:lnTo>
                    <a:lnTo>
                      <a:pt x="4416" y="11926"/>
                    </a:lnTo>
                    <a:lnTo>
                      <a:pt x="4487" y="11946"/>
                    </a:lnTo>
                    <a:lnTo>
                      <a:pt x="4560" y="11965"/>
                    </a:lnTo>
                    <a:lnTo>
                      <a:pt x="4634" y="11984"/>
                    </a:lnTo>
                    <a:lnTo>
                      <a:pt x="4707" y="12000"/>
                    </a:lnTo>
                    <a:lnTo>
                      <a:pt x="4781" y="12018"/>
                    </a:lnTo>
                    <a:lnTo>
                      <a:pt x="4855" y="12033"/>
                    </a:lnTo>
                    <a:lnTo>
                      <a:pt x="4929" y="12048"/>
                    </a:lnTo>
                    <a:lnTo>
                      <a:pt x="5004" y="12062"/>
                    </a:lnTo>
                    <a:lnTo>
                      <a:pt x="5078" y="12075"/>
                    </a:lnTo>
                    <a:lnTo>
                      <a:pt x="5154" y="12086"/>
                    </a:lnTo>
                    <a:lnTo>
                      <a:pt x="5229" y="12097"/>
                    </a:lnTo>
                    <a:lnTo>
                      <a:pt x="5306" y="12107"/>
                    </a:lnTo>
                    <a:lnTo>
                      <a:pt x="5382" y="12117"/>
                    </a:lnTo>
                    <a:lnTo>
                      <a:pt x="5458" y="12125"/>
                    </a:lnTo>
                    <a:lnTo>
                      <a:pt x="5535" y="12132"/>
                    </a:lnTo>
                    <a:lnTo>
                      <a:pt x="5612" y="12139"/>
                    </a:lnTo>
                    <a:lnTo>
                      <a:pt x="5689" y="12144"/>
                    </a:lnTo>
                    <a:lnTo>
                      <a:pt x="5767" y="12149"/>
                    </a:lnTo>
                    <a:lnTo>
                      <a:pt x="5845" y="12151"/>
                    </a:lnTo>
                    <a:lnTo>
                      <a:pt x="5923" y="12154"/>
                    </a:lnTo>
                    <a:lnTo>
                      <a:pt x="6001" y="12156"/>
                    </a:lnTo>
                    <a:lnTo>
                      <a:pt x="6079" y="12156"/>
                    </a:lnTo>
                    <a:lnTo>
                      <a:pt x="6079" y="12156"/>
                    </a:lnTo>
                    <a:close/>
                    <a:moveTo>
                      <a:pt x="6079" y="1589"/>
                    </a:moveTo>
                    <a:lnTo>
                      <a:pt x="6079" y="1589"/>
                    </a:lnTo>
                    <a:lnTo>
                      <a:pt x="6195" y="1591"/>
                    </a:lnTo>
                    <a:lnTo>
                      <a:pt x="6311" y="1595"/>
                    </a:lnTo>
                    <a:lnTo>
                      <a:pt x="6426" y="1603"/>
                    </a:lnTo>
                    <a:lnTo>
                      <a:pt x="6539" y="1613"/>
                    </a:lnTo>
                    <a:lnTo>
                      <a:pt x="6652" y="1625"/>
                    </a:lnTo>
                    <a:lnTo>
                      <a:pt x="6764" y="1640"/>
                    </a:lnTo>
                    <a:lnTo>
                      <a:pt x="6875" y="1659"/>
                    </a:lnTo>
                    <a:lnTo>
                      <a:pt x="6985" y="1681"/>
                    </a:lnTo>
                    <a:lnTo>
                      <a:pt x="7094" y="1705"/>
                    </a:lnTo>
                    <a:lnTo>
                      <a:pt x="7203" y="1731"/>
                    </a:lnTo>
                    <a:lnTo>
                      <a:pt x="7310" y="1760"/>
                    </a:lnTo>
                    <a:lnTo>
                      <a:pt x="7415" y="1791"/>
                    </a:lnTo>
                    <a:lnTo>
                      <a:pt x="7521" y="1825"/>
                    </a:lnTo>
                    <a:lnTo>
                      <a:pt x="7624" y="1862"/>
                    </a:lnTo>
                    <a:lnTo>
                      <a:pt x="7728" y="1901"/>
                    </a:lnTo>
                    <a:lnTo>
                      <a:pt x="7828" y="1942"/>
                    </a:lnTo>
                    <a:lnTo>
                      <a:pt x="7929" y="1987"/>
                    </a:lnTo>
                    <a:lnTo>
                      <a:pt x="8027" y="2032"/>
                    </a:lnTo>
                    <a:lnTo>
                      <a:pt x="8126" y="2081"/>
                    </a:lnTo>
                    <a:lnTo>
                      <a:pt x="8221" y="2131"/>
                    </a:lnTo>
                    <a:lnTo>
                      <a:pt x="8316" y="2184"/>
                    </a:lnTo>
                    <a:lnTo>
                      <a:pt x="8409" y="2240"/>
                    </a:lnTo>
                    <a:lnTo>
                      <a:pt x="8501" y="2298"/>
                    </a:lnTo>
                    <a:lnTo>
                      <a:pt x="8592" y="2357"/>
                    </a:lnTo>
                    <a:lnTo>
                      <a:pt x="8681" y="2418"/>
                    </a:lnTo>
                    <a:lnTo>
                      <a:pt x="8768" y="2481"/>
                    </a:lnTo>
                    <a:lnTo>
                      <a:pt x="8853" y="2547"/>
                    </a:lnTo>
                    <a:lnTo>
                      <a:pt x="8938" y="2615"/>
                    </a:lnTo>
                    <a:lnTo>
                      <a:pt x="9020" y="2684"/>
                    </a:lnTo>
                    <a:lnTo>
                      <a:pt x="9100" y="2756"/>
                    </a:lnTo>
                    <a:lnTo>
                      <a:pt x="9180" y="2830"/>
                    </a:lnTo>
                    <a:lnTo>
                      <a:pt x="9256" y="2904"/>
                    </a:lnTo>
                    <a:lnTo>
                      <a:pt x="9332" y="2982"/>
                    </a:lnTo>
                    <a:lnTo>
                      <a:pt x="9405" y="3061"/>
                    </a:lnTo>
                    <a:lnTo>
                      <a:pt x="9477" y="3141"/>
                    </a:lnTo>
                    <a:lnTo>
                      <a:pt x="9546" y="3224"/>
                    </a:lnTo>
                    <a:lnTo>
                      <a:pt x="9614" y="3307"/>
                    </a:lnTo>
                    <a:lnTo>
                      <a:pt x="9680" y="3393"/>
                    </a:lnTo>
                    <a:lnTo>
                      <a:pt x="9744" y="3481"/>
                    </a:lnTo>
                    <a:lnTo>
                      <a:pt x="9806" y="3569"/>
                    </a:lnTo>
                    <a:lnTo>
                      <a:pt x="9865" y="3660"/>
                    </a:lnTo>
                    <a:lnTo>
                      <a:pt x="9923" y="3752"/>
                    </a:lnTo>
                    <a:lnTo>
                      <a:pt x="9977" y="3845"/>
                    </a:lnTo>
                    <a:lnTo>
                      <a:pt x="10030" y="3939"/>
                    </a:lnTo>
                    <a:lnTo>
                      <a:pt x="10081" y="4036"/>
                    </a:lnTo>
                    <a:lnTo>
                      <a:pt x="10129" y="4133"/>
                    </a:lnTo>
                    <a:lnTo>
                      <a:pt x="10176" y="4232"/>
                    </a:lnTo>
                    <a:lnTo>
                      <a:pt x="10220" y="4332"/>
                    </a:lnTo>
                    <a:lnTo>
                      <a:pt x="10261" y="4433"/>
                    </a:lnTo>
                    <a:lnTo>
                      <a:pt x="10300" y="4536"/>
                    </a:lnTo>
                    <a:lnTo>
                      <a:pt x="10337" y="4639"/>
                    </a:lnTo>
                    <a:lnTo>
                      <a:pt x="10371" y="4745"/>
                    </a:lnTo>
                    <a:lnTo>
                      <a:pt x="10402" y="4851"/>
                    </a:lnTo>
                    <a:lnTo>
                      <a:pt x="10431" y="4958"/>
                    </a:lnTo>
                    <a:lnTo>
                      <a:pt x="10458" y="5066"/>
                    </a:lnTo>
                    <a:lnTo>
                      <a:pt x="10482" y="5175"/>
                    </a:lnTo>
                    <a:lnTo>
                      <a:pt x="10502" y="5285"/>
                    </a:lnTo>
                    <a:lnTo>
                      <a:pt x="10521" y="5396"/>
                    </a:lnTo>
                    <a:lnTo>
                      <a:pt x="10536" y="5508"/>
                    </a:lnTo>
                    <a:lnTo>
                      <a:pt x="10550" y="5620"/>
                    </a:lnTo>
                    <a:lnTo>
                      <a:pt x="10560" y="5734"/>
                    </a:lnTo>
                    <a:lnTo>
                      <a:pt x="10566" y="5848"/>
                    </a:lnTo>
                    <a:lnTo>
                      <a:pt x="10571" y="5964"/>
                    </a:lnTo>
                    <a:lnTo>
                      <a:pt x="10572" y="6080"/>
                    </a:lnTo>
                    <a:lnTo>
                      <a:pt x="10572" y="6080"/>
                    </a:lnTo>
                    <a:lnTo>
                      <a:pt x="10571" y="6196"/>
                    </a:lnTo>
                    <a:lnTo>
                      <a:pt x="10566" y="6310"/>
                    </a:lnTo>
                    <a:lnTo>
                      <a:pt x="10560" y="6425"/>
                    </a:lnTo>
                    <a:lnTo>
                      <a:pt x="10550" y="6538"/>
                    </a:lnTo>
                    <a:lnTo>
                      <a:pt x="10536" y="6650"/>
                    </a:lnTo>
                    <a:lnTo>
                      <a:pt x="10521" y="6762"/>
                    </a:lnTo>
                    <a:lnTo>
                      <a:pt x="10502" y="6873"/>
                    </a:lnTo>
                    <a:lnTo>
                      <a:pt x="10482" y="6984"/>
                    </a:lnTo>
                    <a:lnTo>
                      <a:pt x="10458" y="7092"/>
                    </a:lnTo>
                    <a:lnTo>
                      <a:pt x="10431" y="7201"/>
                    </a:lnTo>
                    <a:lnTo>
                      <a:pt x="10402" y="7308"/>
                    </a:lnTo>
                    <a:lnTo>
                      <a:pt x="10371" y="7413"/>
                    </a:lnTo>
                    <a:lnTo>
                      <a:pt x="10337" y="7519"/>
                    </a:lnTo>
                    <a:lnTo>
                      <a:pt x="10300" y="7622"/>
                    </a:lnTo>
                    <a:lnTo>
                      <a:pt x="10261" y="7724"/>
                    </a:lnTo>
                    <a:lnTo>
                      <a:pt x="10220" y="7826"/>
                    </a:lnTo>
                    <a:lnTo>
                      <a:pt x="10176" y="7926"/>
                    </a:lnTo>
                    <a:lnTo>
                      <a:pt x="10129" y="8025"/>
                    </a:lnTo>
                    <a:lnTo>
                      <a:pt x="10081" y="8122"/>
                    </a:lnTo>
                    <a:lnTo>
                      <a:pt x="10030" y="8219"/>
                    </a:lnTo>
                    <a:lnTo>
                      <a:pt x="9977" y="8314"/>
                    </a:lnTo>
                    <a:lnTo>
                      <a:pt x="9923" y="8407"/>
                    </a:lnTo>
                    <a:lnTo>
                      <a:pt x="9865" y="8499"/>
                    </a:lnTo>
                    <a:lnTo>
                      <a:pt x="9806" y="8588"/>
                    </a:lnTo>
                    <a:lnTo>
                      <a:pt x="9744" y="8677"/>
                    </a:lnTo>
                    <a:lnTo>
                      <a:pt x="9680" y="8764"/>
                    </a:lnTo>
                    <a:lnTo>
                      <a:pt x="9614" y="8850"/>
                    </a:lnTo>
                    <a:lnTo>
                      <a:pt x="9546" y="8934"/>
                    </a:lnTo>
                    <a:lnTo>
                      <a:pt x="9477" y="9016"/>
                    </a:lnTo>
                    <a:lnTo>
                      <a:pt x="9405" y="9097"/>
                    </a:lnTo>
                    <a:lnTo>
                      <a:pt x="9332" y="9176"/>
                    </a:lnTo>
                    <a:lnTo>
                      <a:pt x="9256" y="9253"/>
                    </a:lnTo>
                    <a:lnTo>
                      <a:pt x="9180" y="9328"/>
                    </a:lnTo>
                    <a:lnTo>
                      <a:pt x="9100" y="9401"/>
                    </a:lnTo>
                    <a:lnTo>
                      <a:pt x="9020" y="9473"/>
                    </a:lnTo>
                    <a:lnTo>
                      <a:pt x="8938" y="9542"/>
                    </a:lnTo>
                    <a:lnTo>
                      <a:pt x="8853" y="9610"/>
                    </a:lnTo>
                    <a:lnTo>
                      <a:pt x="8768" y="9676"/>
                    </a:lnTo>
                    <a:lnTo>
                      <a:pt x="8681" y="9739"/>
                    </a:lnTo>
                    <a:lnTo>
                      <a:pt x="8592" y="9801"/>
                    </a:lnTo>
                    <a:lnTo>
                      <a:pt x="8501" y="9861"/>
                    </a:lnTo>
                    <a:lnTo>
                      <a:pt x="8409" y="9918"/>
                    </a:lnTo>
                    <a:lnTo>
                      <a:pt x="8316" y="9973"/>
                    </a:lnTo>
                    <a:lnTo>
                      <a:pt x="8221" y="10026"/>
                    </a:lnTo>
                    <a:lnTo>
                      <a:pt x="8126" y="10076"/>
                    </a:lnTo>
                    <a:lnTo>
                      <a:pt x="8027" y="10125"/>
                    </a:lnTo>
                    <a:lnTo>
                      <a:pt x="7929" y="10171"/>
                    </a:lnTo>
                    <a:lnTo>
                      <a:pt x="7828" y="10215"/>
                    </a:lnTo>
                    <a:lnTo>
                      <a:pt x="7728" y="10256"/>
                    </a:lnTo>
                    <a:lnTo>
                      <a:pt x="7624" y="10295"/>
                    </a:lnTo>
                    <a:lnTo>
                      <a:pt x="7521" y="10332"/>
                    </a:lnTo>
                    <a:lnTo>
                      <a:pt x="7415" y="10366"/>
                    </a:lnTo>
                    <a:lnTo>
                      <a:pt x="7310" y="10397"/>
                    </a:lnTo>
                    <a:lnTo>
                      <a:pt x="7203" y="10426"/>
                    </a:lnTo>
                    <a:lnTo>
                      <a:pt x="7094" y="10453"/>
                    </a:lnTo>
                    <a:lnTo>
                      <a:pt x="6985" y="10477"/>
                    </a:lnTo>
                    <a:lnTo>
                      <a:pt x="6875" y="10498"/>
                    </a:lnTo>
                    <a:lnTo>
                      <a:pt x="6764" y="10516"/>
                    </a:lnTo>
                    <a:lnTo>
                      <a:pt x="6652" y="10532"/>
                    </a:lnTo>
                    <a:lnTo>
                      <a:pt x="6539" y="10545"/>
                    </a:lnTo>
                    <a:lnTo>
                      <a:pt x="6426" y="10555"/>
                    </a:lnTo>
                    <a:lnTo>
                      <a:pt x="6311" y="10562"/>
                    </a:lnTo>
                    <a:lnTo>
                      <a:pt x="6195" y="10566"/>
                    </a:lnTo>
                    <a:lnTo>
                      <a:pt x="6079" y="10567"/>
                    </a:lnTo>
                    <a:lnTo>
                      <a:pt x="6079" y="10567"/>
                    </a:lnTo>
                    <a:lnTo>
                      <a:pt x="5963" y="10566"/>
                    </a:lnTo>
                    <a:lnTo>
                      <a:pt x="5849" y="10562"/>
                    </a:lnTo>
                    <a:lnTo>
                      <a:pt x="5734" y="10555"/>
                    </a:lnTo>
                    <a:lnTo>
                      <a:pt x="5621" y="10545"/>
                    </a:lnTo>
                    <a:lnTo>
                      <a:pt x="5507" y="10532"/>
                    </a:lnTo>
                    <a:lnTo>
                      <a:pt x="5397" y="10516"/>
                    </a:lnTo>
                    <a:lnTo>
                      <a:pt x="5286" y="10498"/>
                    </a:lnTo>
                    <a:lnTo>
                      <a:pt x="5175" y="10477"/>
                    </a:lnTo>
                    <a:lnTo>
                      <a:pt x="5067" y="10453"/>
                    </a:lnTo>
                    <a:lnTo>
                      <a:pt x="4958" y="10426"/>
                    </a:lnTo>
                    <a:lnTo>
                      <a:pt x="4851" y="10397"/>
                    </a:lnTo>
                    <a:lnTo>
                      <a:pt x="4746" y="10366"/>
                    </a:lnTo>
                    <a:lnTo>
                      <a:pt x="4640" y="10332"/>
                    </a:lnTo>
                    <a:lnTo>
                      <a:pt x="4537" y="10295"/>
                    </a:lnTo>
                    <a:lnTo>
                      <a:pt x="4435" y="10256"/>
                    </a:lnTo>
                    <a:lnTo>
                      <a:pt x="4333" y="10215"/>
                    </a:lnTo>
                    <a:lnTo>
                      <a:pt x="4233" y="10171"/>
                    </a:lnTo>
                    <a:lnTo>
                      <a:pt x="4134" y="10125"/>
                    </a:lnTo>
                    <a:lnTo>
                      <a:pt x="4037" y="10076"/>
                    </a:lnTo>
                    <a:lnTo>
                      <a:pt x="3941" y="10026"/>
                    </a:lnTo>
                    <a:lnTo>
                      <a:pt x="3846" y="9973"/>
                    </a:lnTo>
                    <a:lnTo>
                      <a:pt x="3753" y="9918"/>
                    </a:lnTo>
                    <a:lnTo>
                      <a:pt x="3661" y="9861"/>
                    </a:lnTo>
                    <a:lnTo>
                      <a:pt x="3571" y="9801"/>
                    </a:lnTo>
                    <a:lnTo>
                      <a:pt x="3481" y="9739"/>
                    </a:lnTo>
                    <a:lnTo>
                      <a:pt x="3394" y="9676"/>
                    </a:lnTo>
                    <a:lnTo>
                      <a:pt x="3309" y="9610"/>
                    </a:lnTo>
                    <a:lnTo>
                      <a:pt x="3226" y="9542"/>
                    </a:lnTo>
                    <a:lnTo>
                      <a:pt x="3142" y="9473"/>
                    </a:lnTo>
                    <a:lnTo>
                      <a:pt x="3062" y="9401"/>
                    </a:lnTo>
                    <a:lnTo>
                      <a:pt x="2984" y="9328"/>
                    </a:lnTo>
                    <a:lnTo>
                      <a:pt x="2906" y="9253"/>
                    </a:lnTo>
                    <a:lnTo>
                      <a:pt x="2831" y="9176"/>
                    </a:lnTo>
                    <a:lnTo>
                      <a:pt x="2757" y="9097"/>
                    </a:lnTo>
                    <a:lnTo>
                      <a:pt x="2687" y="9016"/>
                    </a:lnTo>
                    <a:lnTo>
                      <a:pt x="2616" y="8934"/>
                    </a:lnTo>
                    <a:lnTo>
                      <a:pt x="2549" y="8850"/>
                    </a:lnTo>
                    <a:lnTo>
                      <a:pt x="2484" y="8764"/>
                    </a:lnTo>
                    <a:lnTo>
                      <a:pt x="2420" y="8677"/>
                    </a:lnTo>
                    <a:lnTo>
                      <a:pt x="2358" y="8588"/>
                    </a:lnTo>
                    <a:lnTo>
                      <a:pt x="2299" y="8499"/>
                    </a:lnTo>
                    <a:lnTo>
                      <a:pt x="2241" y="8407"/>
                    </a:lnTo>
                    <a:lnTo>
                      <a:pt x="2187" y="8314"/>
                    </a:lnTo>
                    <a:lnTo>
                      <a:pt x="2134" y="8219"/>
                    </a:lnTo>
                    <a:lnTo>
                      <a:pt x="2082" y="8122"/>
                    </a:lnTo>
                    <a:lnTo>
                      <a:pt x="2034" y="8025"/>
                    </a:lnTo>
                    <a:lnTo>
                      <a:pt x="1988" y="7926"/>
                    </a:lnTo>
                    <a:lnTo>
                      <a:pt x="1944" y="7826"/>
                    </a:lnTo>
                    <a:lnTo>
                      <a:pt x="1903" y="7724"/>
                    </a:lnTo>
                    <a:lnTo>
                      <a:pt x="1864" y="7622"/>
                    </a:lnTo>
                    <a:lnTo>
                      <a:pt x="1828" y="7519"/>
                    </a:lnTo>
                    <a:lnTo>
                      <a:pt x="1794" y="7413"/>
                    </a:lnTo>
                    <a:lnTo>
                      <a:pt x="1762" y="7308"/>
                    </a:lnTo>
                    <a:lnTo>
                      <a:pt x="1733" y="7201"/>
                    </a:lnTo>
                    <a:lnTo>
                      <a:pt x="1707" y="7092"/>
                    </a:lnTo>
                    <a:lnTo>
                      <a:pt x="1683" y="6984"/>
                    </a:lnTo>
                    <a:lnTo>
                      <a:pt x="1662" y="6873"/>
                    </a:lnTo>
                    <a:lnTo>
                      <a:pt x="1643" y="6762"/>
                    </a:lnTo>
                    <a:lnTo>
                      <a:pt x="1628" y="6650"/>
                    </a:lnTo>
                    <a:lnTo>
                      <a:pt x="1615" y="6538"/>
                    </a:lnTo>
                    <a:lnTo>
                      <a:pt x="1605" y="6425"/>
                    </a:lnTo>
                    <a:lnTo>
                      <a:pt x="1597" y="6310"/>
                    </a:lnTo>
                    <a:lnTo>
                      <a:pt x="1592" y="6196"/>
                    </a:lnTo>
                    <a:lnTo>
                      <a:pt x="1591" y="6080"/>
                    </a:lnTo>
                    <a:lnTo>
                      <a:pt x="1591" y="6080"/>
                    </a:lnTo>
                    <a:lnTo>
                      <a:pt x="1592" y="5964"/>
                    </a:lnTo>
                    <a:lnTo>
                      <a:pt x="1597" y="5848"/>
                    </a:lnTo>
                    <a:lnTo>
                      <a:pt x="1605" y="5734"/>
                    </a:lnTo>
                    <a:lnTo>
                      <a:pt x="1615" y="5620"/>
                    </a:lnTo>
                    <a:lnTo>
                      <a:pt x="1628" y="5508"/>
                    </a:lnTo>
                    <a:lnTo>
                      <a:pt x="1643" y="5396"/>
                    </a:lnTo>
                    <a:lnTo>
                      <a:pt x="1662" y="5285"/>
                    </a:lnTo>
                    <a:lnTo>
                      <a:pt x="1683" y="5175"/>
                    </a:lnTo>
                    <a:lnTo>
                      <a:pt x="1707" y="5066"/>
                    </a:lnTo>
                    <a:lnTo>
                      <a:pt x="1733" y="4958"/>
                    </a:lnTo>
                    <a:lnTo>
                      <a:pt x="1762" y="4851"/>
                    </a:lnTo>
                    <a:lnTo>
                      <a:pt x="1794" y="4745"/>
                    </a:lnTo>
                    <a:lnTo>
                      <a:pt x="1828" y="4639"/>
                    </a:lnTo>
                    <a:lnTo>
                      <a:pt x="1864" y="4536"/>
                    </a:lnTo>
                    <a:lnTo>
                      <a:pt x="1903" y="4433"/>
                    </a:lnTo>
                    <a:lnTo>
                      <a:pt x="1944" y="4332"/>
                    </a:lnTo>
                    <a:lnTo>
                      <a:pt x="1988" y="4232"/>
                    </a:lnTo>
                    <a:lnTo>
                      <a:pt x="2034" y="4133"/>
                    </a:lnTo>
                    <a:lnTo>
                      <a:pt x="2082" y="4036"/>
                    </a:lnTo>
                    <a:lnTo>
                      <a:pt x="2134" y="3939"/>
                    </a:lnTo>
                    <a:lnTo>
                      <a:pt x="2187" y="3845"/>
                    </a:lnTo>
                    <a:lnTo>
                      <a:pt x="2241" y="3752"/>
                    </a:lnTo>
                    <a:lnTo>
                      <a:pt x="2299" y="3660"/>
                    </a:lnTo>
                    <a:lnTo>
                      <a:pt x="2358" y="3569"/>
                    </a:lnTo>
                    <a:lnTo>
                      <a:pt x="2420" y="3481"/>
                    </a:lnTo>
                    <a:lnTo>
                      <a:pt x="2484" y="3393"/>
                    </a:lnTo>
                    <a:lnTo>
                      <a:pt x="2549" y="3307"/>
                    </a:lnTo>
                    <a:lnTo>
                      <a:pt x="2616" y="3224"/>
                    </a:lnTo>
                    <a:lnTo>
                      <a:pt x="2687" y="3141"/>
                    </a:lnTo>
                    <a:lnTo>
                      <a:pt x="2757" y="3061"/>
                    </a:lnTo>
                    <a:lnTo>
                      <a:pt x="2831" y="2982"/>
                    </a:lnTo>
                    <a:lnTo>
                      <a:pt x="2906" y="2904"/>
                    </a:lnTo>
                    <a:lnTo>
                      <a:pt x="2984" y="2830"/>
                    </a:lnTo>
                    <a:lnTo>
                      <a:pt x="3062" y="2756"/>
                    </a:lnTo>
                    <a:lnTo>
                      <a:pt x="3142" y="2684"/>
                    </a:lnTo>
                    <a:lnTo>
                      <a:pt x="3226" y="2615"/>
                    </a:lnTo>
                    <a:lnTo>
                      <a:pt x="3309" y="2547"/>
                    </a:lnTo>
                    <a:lnTo>
                      <a:pt x="3394" y="2481"/>
                    </a:lnTo>
                    <a:lnTo>
                      <a:pt x="3481" y="2418"/>
                    </a:lnTo>
                    <a:lnTo>
                      <a:pt x="3571" y="2357"/>
                    </a:lnTo>
                    <a:lnTo>
                      <a:pt x="3661" y="2298"/>
                    </a:lnTo>
                    <a:lnTo>
                      <a:pt x="3753" y="2240"/>
                    </a:lnTo>
                    <a:lnTo>
                      <a:pt x="3846" y="2184"/>
                    </a:lnTo>
                    <a:lnTo>
                      <a:pt x="3941" y="2131"/>
                    </a:lnTo>
                    <a:lnTo>
                      <a:pt x="4037" y="2081"/>
                    </a:lnTo>
                    <a:lnTo>
                      <a:pt x="4134" y="2032"/>
                    </a:lnTo>
                    <a:lnTo>
                      <a:pt x="4233" y="1987"/>
                    </a:lnTo>
                    <a:lnTo>
                      <a:pt x="4333" y="1942"/>
                    </a:lnTo>
                    <a:lnTo>
                      <a:pt x="4435" y="1901"/>
                    </a:lnTo>
                    <a:lnTo>
                      <a:pt x="4537" y="1862"/>
                    </a:lnTo>
                    <a:lnTo>
                      <a:pt x="4640" y="1825"/>
                    </a:lnTo>
                    <a:lnTo>
                      <a:pt x="4746" y="1791"/>
                    </a:lnTo>
                    <a:lnTo>
                      <a:pt x="4851" y="1760"/>
                    </a:lnTo>
                    <a:lnTo>
                      <a:pt x="4958" y="1731"/>
                    </a:lnTo>
                    <a:lnTo>
                      <a:pt x="5067" y="1705"/>
                    </a:lnTo>
                    <a:lnTo>
                      <a:pt x="5175" y="1681"/>
                    </a:lnTo>
                    <a:lnTo>
                      <a:pt x="5286" y="1659"/>
                    </a:lnTo>
                    <a:lnTo>
                      <a:pt x="5397" y="1640"/>
                    </a:lnTo>
                    <a:lnTo>
                      <a:pt x="5507" y="1625"/>
                    </a:lnTo>
                    <a:lnTo>
                      <a:pt x="5621" y="1613"/>
                    </a:lnTo>
                    <a:lnTo>
                      <a:pt x="5734" y="1603"/>
                    </a:lnTo>
                    <a:lnTo>
                      <a:pt x="5849" y="1595"/>
                    </a:lnTo>
                    <a:lnTo>
                      <a:pt x="5963" y="1591"/>
                    </a:lnTo>
                    <a:lnTo>
                      <a:pt x="6079" y="1589"/>
                    </a:lnTo>
                    <a:lnTo>
                      <a:pt x="6079" y="1589"/>
                    </a:lnTo>
                    <a:close/>
                    <a:moveTo>
                      <a:pt x="11688" y="10206"/>
                    </a:moveTo>
                    <a:lnTo>
                      <a:pt x="14808" y="13404"/>
                    </a:lnTo>
                    <a:lnTo>
                      <a:pt x="14808" y="13404"/>
                    </a:lnTo>
                    <a:lnTo>
                      <a:pt x="14809" y="13412"/>
                    </a:lnTo>
                    <a:lnTo>
                      <a:pt x="14808" y="13433"/>
                    </a:lnTo>
                    <a:lnTo>
                      <a:pt x="14806" y="13468"/>
                    </a:lnTo>
                    <a:lnTo>
                      <a:pt x="14801" y="13515"/>
                    </a:lnTo>
                    <a:lnTo>
                      <a:pt x="14792" y="13574"/>
                    </a:lnTo>
                    <a:lnTo>
                      <a:pt x="14787" y="13608"/>
                    </a:lnTo>
                    <a:lnTo>
                      <a:pt x="14780" y="13645"/>
                    </a:lnTo>
                    <a:lnTo>
                      <a:pt x="14771" y="13684"/>
                    </a:lnTo>
                    <a:lnTo>
                      <a:pt x="14760" y="13725"/>
                    </a:lnTo>
                    <a:lnTo>
                      <a:pt x="14747" y="13768"/>
                    </a:lnTo>
                    <a:lnTo>
                      <a:pt x="14733" y="13815"/>
                    </a:lnTo>
                    <a:lnTo>
                      <a:pt x="14716" y="13862"/>
                    </a:lnTo>
                    <a:lnTo>
                      <a:pt x="14697" y="13912"/>
                    </a:lnTo>
                    <a:lnTo>
                      <a:pt x="14677" y="13964"/>
                    </a:lnTo>
                    <a:lnTo>
                      <a:pt x="14653" y="14017"/>
                    </a:lnTo>
                    <a:lnTo>
                      <a:pt x="14626" y="14073"/>
                    </a:lnTo>
                    <a:lnTo>
                      <a:pt x="14596" y="14129"/>
                    </a:lnTo>
                    <a:lnTo>
                      <a:pt x="14564" y="14189"/>
                    </a:lnTo>
                    <a:lnTo>
                      <a:pt x="14529" y="14248"/>
                    </a:lnTo>
                    <a:lnTo>
                      <a:pt x="14490" y="14309"/>
                    </a:lnTo>
                    <a:lnTo>
                      <a:pt x="14447" y="14372"/>
                    </a:lnTo>
                    <a:lnTo>
                      <a:pt x="14402" y="14435"/>
                    </a:lnTo>
                    <a:lnTo>
                      <a:pt x="14353" y="14500"/>
                    </a:lnTo>
                    <a:lnTo>
                      <a:pt x="14300" y="14565"/>
                    </a:lnTo>
                    <a:lnTo>
                      <a:pt x="14243" y="14632"/>
                    </a:lnTo>
                    <a:lnTo>
                      <a:pt x="14182" y="14698"/>
                    </a:lnTo>
                    <a:lnTo>
                      <a:pt x="14116" y="14765"/>
                    </a:lnTo>
                    <a:lnTo>
                      <a:pt x="14116" y="14765"/>
                    </a:lnTo>
                    <a:lnTo>
                      <a:pt x="14043" y="14837"/>
                    </a:lnTo>
                    <a:lnTo>
                      <a:pt x="13970" y="14904"/>
                    </a:lnTo>
                    <a:lnTo>
                      <a:pt x="13900" y="14965"/>
                    </a:lnTo>
                    <a:lnTo>
                      <a:pt x="13829" y="15023"/>
                    </a:lnTo>
                    <a:lnTo>
                      <a:pt x="13761" y="15077"/>
                    </a:lnTo>
                    <a:lnTo>
                      <a:pt x="13693" y="15127"/>
                    </a:lnTo>
                    <a:lnTo>
                      <a:pt x="13628" y="15172"/>
                    </a:lnTo>
                    <a:lnTo>
                      <a:pt x="13563" y="15213"/>
                    </a:lnTo>
                    <a:lnTo>
                      <a:pt x="13502" y="15251"/>
                    </a:lnTo>
                    <a:lnTo>
                      <a:pt x="13440" y="15287"/>
                    </a:lnTo>
                    <a:lnTo>
                      <a:pt x="13382" y="15318"/>
                    </a:lnTo>
                    <a:lnTo>
                      <a:pt x="13324" y="15346"/>
                    </a:lnTo>
                    <a:lnTo>
                      <a:pt x="13270" y="15371"/>
                    </a:lnTo>
                    <a:lnTo>
                      <a:pt x="13217" y="15394"/>
                    </a:lnTo>
                    <a:lnTo>
                      <a:pt x="13165" y="15414"/>
                    </a:lnTo>
                    <a:lnTo>
                      <a:pt x="13118" y="15431"/>
                    </a:lnTo>
                    <a:lnTo>
                      <a:pt x="13071" y="15446"/>
                    </a:lnTo>
                    <a:lnTo>
                      <a:pt x="13027" y="15459"/>
                    </a:lnTo>
                    <a:lnTo>
                      <a:pt x="12987" y="15470"/>
                    </a:lnTo>
                    <a:lnTo>
                      <a:pt x="12948" y="15479"/>
                    </a:lnTo>
                    <a:lnTo>
                      <a:pt x="12911" y="15487"/>
                    </a:lnTo>
                    <a:lnTo>
                      <a:pt x="12877" y="15492"/>
                    </a:lnTo>
                    <a:lnTo>
                      <a:pt x="12847" y="15497"/>
                    </a:lnTo>
                    <a:lnTo>
                      <a:pt x="12819" y="15501"/>
                    </a:lnTo>
                    <a:lnTo>
                      <a:pt x="12772" y="15504"/>
                    </a:lnTo>
                    <a:lnTo>
                      <a:pt x="12738" y="15506"/>
                    </a:lnTo>
                    <a:lnTo>
                      <a:pt x="12717" y="15506"/>
                    </a:lnTo>
                    <a:lnTo>
                      <a:pt x="12711" y="15504"/>
                    </a:lnTo>
                    <a:lnTo>
                      <a:pt x="9586" y="12309"/>
                    </a:lnTo>
                    <a:lnTo>
                      <a:pt x="9586" y="12309"/>
                    </a:lnTo>
                    <a:lnTo>
                      <a:pt x="9668" y="12265"/>
                    </a:lnTo>
                    <a:lnTo>
                      <a:pt x="9749" y="12219"/>
                    </a:lnTo>
                    <a:lnTo>
                      <a:pt x="9828" y="12173"/>
                    </a:lnTo>
                    <a:lnTo>
                      <a:pt x="9908" y="12125"/>
                    </a:lnTo>
                    <a:lnTo>
                      <a:pt x="9987" y="12075"/>
                    </a:lnTo>
                    <a:lnTo>
                      <a:pt x="10065" y="12023"/>
                    </a:lnTo>
                    <a:lnTo>
                      <a:pt x="10142" y="11970"/>
                    </a:lnTo>
                    <a:lnTo>
                      <a:pt x="10219" y="11916"/>
                    </a:lnTo>
                    <a:lnTo>
                      <a:pt x="10294" y="11859"/>
                    </a:lnTo>
                    <a:lnTo>
                      <a:pt x="10368" y="11801"/>
                    </a:lnTo>
                    <a:lnTo>
                      <a:pt x="10443" y="11742"/>
                    </a:lnTo>
                    <a:lnTo>
                      <a:pt x="10516" y="11680"/>
                    </a:lnTo>
                    <a:lnTo>
                      <a:pt x="10588" y="11617"/>
                    </a:lnTo>
                    <a:lnTo>
                      <a:pt x="10659" y="11553"/>
                    </a:lnTo>
                    <a:lnTo>
                      <a:pt x="10730" y="11487"/>
                    </a:lnTo>
                    <a:lnTo>
                      <a:pt x="10799" y="11419"/>
                    </a:lnTo>
                    <a:lnTo>
                      <a:pt x="10799" y="11419"/>
                    </a:lnTo>
                    <a:lnTo>
                      <a:pt x="10867" y="11349"/>
                    </a:lnTo>
                    <a:lnTo>
                      <a:pt x="10933" y="11280"/>
                    </a:lnTo>
                    <a:lnTo>
                      <a:pt x="10998" y="11208"/>
                    </a:lnTo>
                    <a:lnTo>
                      <a:pt x="11061" y="11136"/>
                    </a:lnTo>
                    <a:lnTo>
                      <a:pt x="11122" y="11063"/>
                    </a:lnTo>
                    <a:lnTo>
                      <a:pt x="11182" y="10989"/>
                    </a:lnTo>
                    <a:lnTo>
                      <a:pt x="11240" y="10915"/>
                    </a:lnTo>
                    <a:lnTo>
                      <a:pt x="11295" y="10839"/>
                    </a:lnTo>
                    <a:lnTo>
                      <a:pt x="11351" y="10763"/>
                    </a:lnTo>
                    <a:lnTo>
                      <a:pt x="11404" y="10686"/>
                    </a:lnTo>
                    <a:lnTo>
                      <a:pt x="11455" y="10608"/>
                    </a:lnTo>
                    <a:lnTo>
                      <a:pt x="11504" y="10528"/>
                    </a:lnTo>
                    <a:lnTo>
                      <a:pt x="11553" y="10449"/>
                    </a:lnTo>
                    <a:lnTo>
                      <a:pt x="11600" y="10368"/>
                    </a:lnTo>
                    <a:lnTo>
                      <a:pt x="11644" y="10288"/>
                    </a:lnTo>
                    <a:lnTo>
                      <a:pt x="11688" y="10206"/>
                    </a:lnTo>
                    <a:lnTo>
                      <a:pt x="11688" y="10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SimHei" panose="02010609060101010101" charset="-122"/>
                  <a:ea typeface="IBM Plex Sans" panose="020B0503050000000000" charset="0"/>
                  <a:cs typeface="IBM Plex Sans" panose="020B0503050000000000" charset="0"/>
                </a:endParaRPr>
              </a:p>
            </p:txBody>
          </p:sp>
        </p:grpSp>
      </p:grpSp>
      <p:pic>
        <p:nvPicPr>
          <p:cNvPr id="40" name="图片 39" descr="C:\Users\ASUS\Desktop\18162.jpg18162"/>
          <p:cNvPicPr>
            <a:picLocks noChangeAspect="1"/>
          </p:cNvPicPr>
          <p:nvPr/>
        </p:nvPicPr>
        <p:blipFill rotWithShape="1">
          <a:blip r:embed="rId3"/>
          <a:srcRect/>
          <a:stretch>
            <a:fillRect/>
          </a:stretch>
        </p:blipFill>
        <p:spPr>
          <a:xfrm>
            <a:off x="6338004" y="2049807"/>
            <a:ext cx="4707890" cy="2934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9760" y="2740025"/>
            <a:ext cx="5983605" cy="779145"/>
          </a:xfrm>
        </p:spPr>
        <p:txBody>
          <a:bodyPr>
            <a:noAutofit/>
          </a:bodyPr>
          <a:lstStyle/>
          <a:p>
            <a:r>
              <a:rPr lang="en-ID" altLang="en-US" sz="5600" b="1" dirty="0">
                <a:solidFill>
                  <a:schemeClr val="tx2"/>
                </a:solidFill>
                <a:latin typeface="Calibri" panose="020F0502020204030204" charset="0"/>
                <a:cs typeface="Calibri" panose="020F0502020204030204" charset="0"/>
              </a:rPr>
              <a:t>Internet of Things</a:t>
            </a:r>
            <a:endParaRPr lang="en-ID" altLang="en-US" sz="5600" b="1" dirty="0">
              <a:solidFill>
                <a:schemeClr val="tx2"/>
              </a:solidFill>
              <a:latin typeface="Calibri" panose="020F0502020204030204" charset="0"/>
              <a:cs typeface="Calibri" panose="020F0502020204030204" charset="0"/>
            </a:endParaRPr>
          </a:p>
        </p:txBody>
      </p:sp>
      <p:pic>
        <p:nvPicPr>
          <p:cNvPr id="4" name="Picture 3" descr="1"/>
          <p:cNvPicPr>
            <a:picLocks noChangeAspect="1"/>
          </p:cNvPicPr>
          <p:nvPr/>
        </p:nvPicPr>
        <p:blipFill>
          <a:blip r:embed="rId1"/>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3" name="Text Box 2"/>
          <p:cNvSpPr txBox="1"/>
          <p:nvPr/>
        </p:nvSpPr>
        <p:spPr>
          <a:xfrm>
            <a:off x="6040755" y="3413125"/>
            <a:ext cx="5302250" cy="783590"/>
          </a:xfrm>
          <a:prstGeom prst="rect">
            <a:avLst/>
          </a:prstGeom>
          <a:noFill/>
        </p:spPr>
        <p:txBody>
          <a:bodyPr wrap="square" rtlCol="0" anchor="t">
            <a:spAutoFit/>
          </a:bodyPr>
          <a:p>
            <a:pPr algn="just"/>
            <a:r>
              <a:rPr lang="en-US" sz="1500">
                <a:solidFill>
                  <a:schemeClr val="tx2"/>
                </a:solidFill>
              </a:rPr>
              <a:t>Internet of Things (IoT) merupakan konsep yang bertujuan untuk memperluas cakupan manfaat konektivitas internet. </a:t>
            </a:r>
            <a:endParaRPr lang="en-US" sz="1500">
              <a:solidFill>
                <a:schemeClr val="tx2"/>
              </a:solidFill>
            </a:endParaRPr>
          </a:p>
          <a:p>
            <a:pPr algn="just"/>
            <a:r>
              <a:rPr lang="en-ID" altLang="en-US" sz="1500">
                <a:solidFill>
                  <a:schemeClr val="tx2"/>
                </a:solidFill>
                <a:sym typeface="+mn-ea"/>
              </a:rPr>
              <a:t>(</a:t>
            </a:r>
            <a:r>
              <a:rPr lang="en-US" sz="1500">
                <a:solidFill>
                  <a:schemeClr val="tx2"/>
                </a:solidFill>
                <a:sym typeface="+mn-ea"/>
              </a:rPr>
              <a:t>Mehta M, 2015</a:t>
            </a:r>
            <a:r>
              <a:rPr lang="en-ID" altLang="en-US" sz="1500">
                <a:solidFill>
                  <a:schemeClr val="tx2"/>
                </a:solidFill>
                <a:sym typeface="+mn-ea"/>
              </a:rPr>
              <a:t>)</a:t>
            </a:r>
            <a:endParaRPr lang="en-ID" altLang="en-US" sz="1500">
              <a:solidFill>
                <a:schemeClr val="tx2"/>
              </a:solidFill>
              <a:sym typeface="+mn-ea"/>
            </a:endParaRPr>
          </a:p>
        </p:txBody>
      </p:sp>
      <p:pic>
        <p:nvPicPr>
          <p:cNvPr id="14" name="Picture 13" descr="New Macbook Silve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735" y="1986280"/>
            <a:ext cx="5029835" cy="2956560"/>
          </a:xfrm>
          <a:prstGeom prst="rect">
            <a:avLst/>
          </a:prstGeom>
        </p:spPr>
      </p:pic>
      <p:pic>
        <p:nvPicPr>
          <p:cNvPr id="15" name="图片占位符 5" descr="D:\Computer Science 2015\SKRIPSI\Juwito\Source\iot-and-pm.pngiot-and-pm"/>
          <p:cNvPicPr>
            <a:picLocks noGrp="1" noChangeAspect="1"/>
          </p:cNvPicPr>
          <p:nvPr>
            <p:ph type="pic" sz="quarter" idx="15"/>
          </p:nvPr>
        </p:nvPicPr>
        <p:blipFill>
          <a:blip r:embed="rId3"/>
          <a:srcRect/>
          <a:stretch>
            <a:fillRect/>
          </a:stretch>
        </p:blipFill>
        <p:spPr>
          <a:xfrm>
            <a:off x="979170" y="2226945"/>
            <a:ext cx="3842385" cy="2404745"/>
          </a:xfrm>
        </p:spPr>
      </p:pic>
      <p:cxnSp>
        <p:nvCxnSpPr>
          <p:cNvPr id="26" name="直接连接符 25"/>
          <p:cNvCxnSpPr/>
          <p:nvPr/>
        </p:nvCxnSpPr>
        <p:spPr>
          <a:xfrm>
            <a:off x="8303896" y="3367154"/>
            <a:ext cx="774700" cy="0"/>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12"/>
          <p:cNvSpPr txBox="1"/>
          <p:nvPr/>
        </p:nvSpPr>
        <p:spPr>
          <a:xfrm>
            <a:off x="273523" y="552029"/>
            <a:ext cx="424116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Tinjauan Pustaka</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cxnSp>
        <p:nvCxnSpPr>
          <p:cNvPr id="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2"/>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graphicFrame>
        <p:nvGraphicFramePr>
          <p:cNvPr id="36" name="Chart 35"/>
          <p:cNvGraphicFramePr/>
          <p:nvPr/>
        </p:nvGraphicFramePr>
        <p:xfrm>
          <a:off x="5056475" y="1169082"/>
          <a:ext cx="2081083" cy="2155483"/>
        </p:xfrm>
        <a:graphic>
          <a:graphicData uri="http://schemas.openxmlformats.org/drawingml/2006/chart">
            <c:chart xmlns:c="http://schemas.openxmlformats.org/drawingml/2006/chart" xmlns:r="http://schemas.openxmlformats.org/officeDocument/2006/relationships" r:id="rId1"/>
          </a:graphicData>
        </a:graphic>
      </p:graphicFrame>
      <p:grpSp>
        <p:nvGrpSpPr>
          <p:cNvPr id="52" name="Group 51"/>
          <p:cNvGrpSpPr/>
          <p:nvPr/>
        </p:nvGrpSpPr>
        <p:grpSpPr>
          <a:xfrm>
            <a:off x="5785273" y="2016895"/>
            <a:ext cx="464053" cy="466375"/>
            <a:chOff x="4722813" y="5821363"/>
            <a:chExt cx="635000" cy="638175"/>
          </a:xfrm>
          <a:solidFill>
            <a:schemeClr val="tx2"/>
          </a:solidFill>
        </p:grpSpPr>
        <p:sp>
          <p:nvSpPr>
            <p:cNvPr id="66" name="Freeform 47"/>
            <p:cNvSpPr>
              <a:spLocks noChangeArrowheads="1"/>
            </p:cNvSpPr>
            <p:nvPr/>
          </p:nvSpPr>
          <p:spPr bwMode="auto">
            <a:xfrm>
              <a:off x="4722813" y="5821363"/>
              <a:ext cx="139700" cy="6302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grpFill/>
            <a:ln>
              <a:noFill/>
            </a:ln>
            <a:effectLst/>
          </p:spPr>
          <p:txBody>
            <a:bodyPr wrap="none" lIns="45712" tIns="22856" rIns="45712" bIns="22856" anchor="ctr"/>
            <a:p>
              <a:pPr defTabSz="457200">
                <a:defRPr/>
              </a:pPr>
              <a:endParaRPr lang="en-US" sz="2400" dirty="0">
                <a:solidFill>
                  <a:srgbClr val="494949"/>
                </a:solidFill>
                <a:latin typeface="Calibri" panose="020F0502020204030204" charset="0"/>
                <a:ea typeface="Calibri" panose="020F0502020204030204" charset="0"/>
                <a:sym typeface="Calibri" panose="020F0502020204030204" charset="0"/>
              </a:endParaRPr>
            </a:p>
          </p:txBody>
        </p:sp>
        <p:sp>
          <p:nvSpPr>
            <p:cNvPr id="67" name="Freeform 48"/>
            <p:cNvSpPr>
              <a:spLocks noChangeArrowheads="1"/>
            </p:cNvSpPr>
            <p:nvPr/>
          </p:nvSpPr>
          <p:spPr bwMode="auto">
            <a:xfrm>
              <a:off x="4938713" y="6007100"/>
              <a:ext cx="419100" cy="452438"/>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grpFill/>
            <a:ln>
              <a:noFill/>
            </a:ln>
            <a:effectLst/>
          </p:spPr>
          <p:txBody>
            <a:bodyPr wrap="none" lIns="45712" tIns="22856" rIns="45712" bIns="22856" anchor="ctr"/>
            <a:p>
              <a:pPr defTabSz="457200">
                <a:defRPr/>
              </a:pPr>
              <a:endParaRPr lang="en-US" sz="2400" dirty="0">
                <a:solidFill>
                  <a:srgbClr val="494949"/>
                </a:solidFill>
                <a:latin typeface="Calibri" panose="020F0502020204030204" charset="0"/>
                <a:ea typeface="Calibri" panose="020F0502020204030204" charset="0"/>
                <a:sym typeface="Calibri" panose="020F0502020204030204" charset="0"/>
              </a:endParaRPr>
            </a:p>
          </p:txBody>
        </p:sp>
      </p:grpSp>
      <p:sp>
        <p:nvSpPr>
          <p:cNvPr id="77" name="TextBox 76"/>
          <p:cNvSpPr txBox="1"/>
          <p:nvPr/>
        </p:nvSpPr>
        <p:spPr>
          <a:xfrm>
            <a:off x="5415662" y="3282149"/>
            <a:ext cx="1361440" cy="338455"/>
          </a:xfrm>
          <a:prstGeom prst="rect">
            <a:avLst/>
          </a:prstGeom>
          <a:noFill/>
        </p:spPr>
        <p:txBody>
          <a:bodyPr wrap="none" lIns="0" tIns="0" rIns="0" bIns="0" rtlCol="0">
            <a:spAutoFit/>
          </a:bodyPr>
          <a:p>
            <a:pPr algn="ctr" defTabSz="685800"/>
            <a:r>
              <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rPr>
              <a:t>ATMega328</a:t>
            </a:r>
            <a:endPar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endParaRPr>
          </a:p>
        </p:txBody>
      </p:sp>
      <p:sp>
        <p:nvSpPr>
          <p:cNvPr id="78" name="TextBox 77"/>
          <p:cNvSpPr txBox="1"/>
          <p:nvPr/>
        </p:nvSpPr>
        <p:spPr>
          <a:xfrm>
            <a:off x="2439035" y="3839845"/>
            <a:ext cx="7313295" cy="1038225"/>
          </a:xfrm>
          <a:prstGeom prst="rect">
            <a:avLst/>
          </a:prstGeom>
          <a:noFill/>
        </p:spPr>
        <p:txBody>
          <a:bodyPr wrap="square" lIns="0" tIns="0" rIns="0" bIns="0" rtlCol="0">
            <a:spAutoFit/>
          </a:bodyPr>
          <a:p>
            <a:pPr algn="ctr" defTabSz="685800">
              <a:lnSpc>
                <a:spcPct val="150000"/>
              </a:lnSpc>
            </a:pP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Mikrokontroller merupakan sebuah prosesor yang diapakai untuk kebutuhan kontrol </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yang memiliki kemampuan untuk menerima dan mengerjakan perintah dalam betuk program.</a:t>
            </a:r>
            <a:endPar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a:p>
            <a:pPr algn="ctr" defTabSz="685800">
              <a:lnSpc>
                <a:spcPct val="150000"/>
              </a:lnSpc>
            </a:pP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Sumardi</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2013</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endPar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cxnSp>
        <p:nvCxnSpPr>
          <p:cNvPr id="23" name="直接连接符 22"/>
          <p:cNvCxnSpPr/>
          <p:nvPr/>
        </p:nvCxnSpPr>
        <p:spPr>
          <a:xfrm>
            <a:off x="5903628" y="3689390"/>
            <a:ext cx="3572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 y="473459"/>
            <a:ext cx="7747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12"/>
          <p:cNvSpPr txBox="1"/>
          <p:nvPr/>
        </p:nvSpPr>
        <p:spPr>
          <a:xfrm>
            <a:off x="4680423" y="647279"/>
            <a:ext cx="286321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ATMega328</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pic>
        <p:nvPicPr>
          <p:cNvPr id="17" name="图片 15" descr="D:\Computer Science 2015\SKRIPSI\Juwito\Source\ATMEGA328P-PU.jpgATMEGA328P-PU"/>
          <p:cNvPicPr>
            <a:picLocks noChangeAspect="1"/>
          </p:cNvPicPr>
          <p:nvPr>
            <p:custDataLst>
              <p:tags r:id="rId3"/>
            </p:custDataLst>
          </p:nvPr>
        </p:nvPicPr>
        <p:blipFill>
          <a:blip r:embed="rId4"/>
          <a:srcRect/>
          <a:stretch>
            <a:fillRect/>
          </a:stretch>
        </p:blipFill>
        <p:spPr>
          <a:xfrm>
            <a:off x="5544185" y="1668145"/>
            <a:ext cx="1135380" cy="116078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2"/>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77" name="TextBox 76"/>
          <p:cNvSpPr txBox="1"/>
          <p:nvPr/>
        </p:nvSpPr>
        <p:spPr>
          <a:xfrm>
            <a:off x="5356925" y="3236429"/>
            <a:ext cx="1478915" cy="338455"/>
          </a:xfrm>
          <a:prstGeom prst="rect">
            <a:avLst/>
          </a:prstGeom>
          <a:noFill/>
        </p:spPr>
        <p:txBody>
          <a:bodyPr wrap="none" lIns="0" tIns="0" rIns="0" bIns="0" rtlCol="0">
            <a:spAutoFit/>
          </a:bodyPr>
          <a:p>
            <a:pPr algn="ctr" defTabSz="685800"/>
            <a:r>
              <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rPr>
              <a:t>Arduino Uno</a:t>
            </a:r>
            <a:endPar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endParaRPr>
          </a:p>
        </p:txBody>
      </p:sp>
      <p:sp>
        <p:nvSpPr>
          <p:cNvPr id="78" name="TextBox 77"/>
          <p:cNvSpPr txBox="1"/>
          <p:nvPr/>
        </p:nvSpPr>
        <p:spPr>
          <a:xfrm>
            <a:off x="2439035" y="3730625"/>
            <a:ext cx="7313295" cy="1384935"/>
          </a:xfrm>
          <a:prstGeom prst="rect">
            <a:avLst/>
          </a:prstGeom>
          <a:noFill/>
        </p:spPr>
        <p:txBody>
          <a:bodyPr wrap="square" lIns="0" tIns="0" rIns="0" bIns="0" rtlCol="0">
            <a:spAutoFit/>
          </a:bodyPr>
          <a:p>
            <a:pPr algn="ctr" defTabSz="685800">
              <a:lnSpc>
                <a:spcPct val="150000"/>
              </a:lnSpc>
            </a:pP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Arduino Uno merupakan mikrokontroller </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yang </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dirancang untuk memberikan kemudahan dalam membangun perangkat elektronik yang dapat berinteraksi dengan lingkungan menggunakan sensor dan aktuator. </a:t>
            </a:r>
            <a:endPar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a:p>
            <a:pPr algn="ctr" defTabSz="685800">
              <a:lnSpc>
                <a:spcPct val="150000"/>
              </a:lnSpc>
            </a:pP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Louis Leo</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2016</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endPar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cxnSp>
        <p:nvCxnSpPr>
          <p:cNvPr id="23" name="直接连接符 22"/>
          <p:cNvCxnSpPr/>
          <p:nvPr/>
        </p:nvCxnSpPr>
        <p:spPr>
          <a:xfrm>
            <a:off x="5903628" y="3643670"/>
            <a:ext cx="35729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直接连接符 25"/>
          <p:cNvCxnSpPr/>
          <p:nvPr/>
        </p:nvCxnSpPr>
        <p:spPr>
          <a:xfrm>
            <a:off x="1" y="473459"/>
            <a:ext cx="774700" cy="0"/>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12"/>
          <p:cNvSpPr txBox="1"/>
          <p:nvPr/>
        </p:nvSpPr>
        <p:spPr>
          <a:xfrm>
            <a:off x="4466428" y="602829"/>
            <a:ext cx="3165475"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Arduino Uno</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graphicFrame>
        <p:nvGraphicFramePr>
          <p:cNvPr id="38" name="Chart 37"/>
          <p:cNvGraphicFramePr/>
          <p:nvPr/>
        </p:nvGraphicFramePr>
        <p:xfrm>
          <a:off x="5041806" y="1124632"/>
          <a:ext cx="2081083" cy="2155483"/>
        </p:xfrm>
        <a:graphic>
          <a:graphicData uri="http://schemas.openxmlformats.org/drawingml/2006/chart">
            <c:chart xmlns:c="http://schemas.openxmlformats.org/drawingml/2006/chart" xmlns:r="http://schemas.openxmlformats.org/officeDocument/2006/relationships" r:id="rId1"/>
          </a:graphicData>
        </a:graphic>
      </p:graphicFrame>
      <p:pic>
        <p:nvPicPr>
          <p:cNvPr id="19" name="图片 16" descr="D:\Computer Science 2015\SKRIPSI\Juwito\Source\Arduino-uno depan.jpgArduino-uno depan"/>
          <p:cNvPicPr>
            <a:picLocks noChangeAspect="1"/>
          </p:cNvPicPr>
          <p:nvPr>
            <p:custDataLst>
              <p:tags r:id="rId3"/>
            </p:custDataLst>
          </p:nvPr>
        </p:nvPicPr>
        <p:blipFill>
          <a:blip r:embed="rId4"/>
          <a:srcRect/>
          <a:stretch>
            <a:fillRect/>
          </a:stretch>
        </p:blipFill>
        <p:spPr>
          <a:xfrm>
            <a:off x="5320665" y="1473835"/>
            <a:ext cx="1456690" cy="145669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
          <p:cNvPicPr>
            <a:picLocks noChangeAspect="1"/>
          </p:cNvPicPr>
          <p:nvPr/>
        </p:nvPicPr>
        <p:blipFill>
          <a:blip r:embed="rId2"/>
          <a:stretch>
            <a:fillRect/>
          </a:stretch>
        </p:blipFill>
        <p:spPr>
          <a:xfrm>
            <a:off x="11435715" y="6107430"/>
            <a:ext cx="727075" cy="727075"/>
          </a:xfrm>
          <a:prstGeom prst="rect">
            <a:avLst/>
          </a:prstGeom>
        </p:spPr>
      </p:pic>
      <p:sp>
        <p:nvSpPr>
          <p:cNvPr id="5" name="Text Box 4"/>
          <p:cNvSpPr txBox="1"/>
          <p:nvPr/>
        </p:nvSpPr>
        <p:spPr>
          <a:xfrm>
            <a:off x="7448550" y="6138545"/>
            <a:ext cx="3987165" cy="691515"/>
          </a:xfrm>
          <a:prstGeom prst="rect">
            <a:avLst/>
          </a:prstGeom>
          <a:noFill/>
        </p:spPr>
        <p:txBody>
          <a:bodyPr wrap="square" rtlCol="0">
            <a:spAutoFit/>
          </a:bodyPr>
          <a:p>
            <a:pPr algn="r"/>
            <a:r>
              <a:rPr lang="en-ID" altLang="en-US" sz="2400" b="1"/>
              <a:t>Universitas Sumatera Utara</a:t>
            </a:r>
            <a:endParaRPr lang="en-ID" altLang="en-US" sz="1500"/>
          </a:p>
          <a:p>
            <a:pPr algn="r"/>
            <a:r>
              <a:rPr lang="en-ID" altLang="en-US" sz="1500"/>
              <a:t>Fakultas Ilmu Komputer dan Teknologi Informasi</a:t>
            </a:r>
            <a:endParaRPr lang="en-ID" altLang="en-US" sz="1500"/>
          </a:p>
        </p:txBody>
      </p:sp>
      <p:sp>
        <p:nvSpPr>
          <p:cNvPr id="77" name="TextBox 76"/>
          <p:cNvSpPr txBox="1"/>
          <p:nvPr/>
        </p:nvSpPr>
        <p:spPr>
          <a:xfrm>
            <a:off x="5606163" y="3236429"/>
            <a:ext cx="980440" cy="338455"/>
          </a:xfrm>
          <a:prstGeom prst="rect">
            <a:avLst/>
          </a:prstGeom>
          <a:noFill/>
        </p:spPr>
        <p:txBody>
          <a:bodyPr wrap="none" lIns="0" tIns="0" rIns="0" bIns="0" rtlCol="0">
            <a:spAutoFit/>
          </a:bodyPr>
          <a:p>
            <a:pPr algn="ctr" defTabSz="685800"/>
            <a:r>
              <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rPr>
              <a:t>ESP8266</a:t>
            </a:r>
            <a:endParaRPr lang="en-ID" altLang="zh-CN" sz="2200" b="1" dirty="0">
              <a:solidFill>
                <a:srgbClr val="494949"/>
              </a:solidFill>
              <a:latin typeface="Calibri" panose="020F0502020204030204" charset="0"/>
              <a:ea typeface="Calibri" panose="020F0502020204030204" charset="0"/>
              <a:cs typeface="Lato Regular"/>
              <a:sym typeface="Calibri" panose="020F0502020204030204" charset="0"/>
            </a:endParaRPr>
          </a:p>
        </p:txBody>
      </p:sp>
      <p:sp>
        <p:nvSpPr>
          <p:cNvPr id="78" name="TextBox 77"/>
          <p:cNvSpPr txBox="1"/>
          <p:nvPr/>
        </p:nvSpPr>
        <p:spPr>
          <a:xfrm>
            <a:off x="2439035" y="3730625"/>
            <a:ext cx="7313295" cy="1038225"/>
          </a:xfrm>
          <a:prstGeom prst="rect">
            <a:avLst/>
          </a:prstGeom>
          <a:noFill/>
        </p:spPr>
        <p:txBody>
          <a:bodyPr wrap="square" lIns="0" tIns="0" rIns="0" bIns="0" rtlCol="0">
            <a:spAutoFit/>
          </a:bodyPr>
          <a:p>
            <a:pPr algn="ctr" defTabSz="685800">
              <a:lnSpc>
                <a:spcPct val="150000"/>
              </a:lnSpc>
            </a:pP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ESP8266 merupakan sebuah modul yang memiliki kemampuan untuk mendukung koneksi wifi secara langsung.</a:t>
            </a:r>
            <a:endPar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a:p>
            <a:pPr algn="ctr" defTabSz="685800">
              <a:lnSpc>
                <a:spcPct val="150000"/>
              </a:lnSpc>
            </a:pP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Mehta Manan</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r>
              <a:rPr lang="zh-CN" altLang="en-US"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 2015</a:t>
            </a:r>
            <a:r>
              <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rPr>
              <a:t>)</a:t>
            </a:r>
            <a:endParaRPr lang="en-ID" altLang="zh-CN" sz="1500" dirty="0">
              <a:solidFill>
                <a:schemeClr val="tx2"/>
              </a:solidFill>
              <a:latin typeface="Calibri" panose="020F0502020204030204" charset="0"/>
              <a:ea typeface="Calibri" panose="020F0502020204030204" charset="0"/>
              <a:cs typeface="Source Sans Pro Light" panose="020B0403030403020204" charset="0"/>
              <a:sym typeface="Calibri" panose="020F0502020204030204" charset="0"/>
            </a:endParaRPr>
          </a:p>
        </p:txBody>
      </p:sp>
      <p:cxnSp>
        <p:nvCxnSpPr>
          <p:cNvPr id="23" name="直接连接符 22"/>
          <p:cNvCxnSpPr/>
          <p:nvPr/>
        </p:nvCxnSpPr>
        <p:spPr>
          <a:xfrm>
            <a:off x="5903628" y="3643670"/>
            <a:ext cx="357293"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p:nvPr/>
        </p:nvCxnSpPr>
        <p:spPr>
          <a:xfrm>
            <a:off x="1" y="473459"/>
            <a:ext cx="774700" cy="0"/>
          </a:xfrm>
          <a:prstGeom prst="line">
            <a:avLst/>
          </a:prstGeom>
        </p:spPr>
        <p:style>
          <a:lnRef idx="3">
            <a:schemeClr val="accent3"/>
          </a:lnRef>
          <a:fillRef idx="0">
            <a:schemeClr val="accent3"/>
          </a:fillRef>
          <a:effectRef idx="2">
            <a:schemeClr val="accent3"/>
          </a:effectRef>
          <a:fontRef idx="minor">
            <a:schemeClr val="tx1"/>
          </a:fontRef>
        </p:style>
      </p:cxnSp>
      <p:sp>
        <p:nvSpPr>
          <p:cNvPr id="27" name="TextBox 12"/>
          <p:cNvSpPr txBox="1"/>
          <p:nvPr/>
        </p:nvSpPr>
        <p:spPr>
          <a:xfrm>
            <a:off x="5009988" y="590129"/>
            <a:ext cx="2143760" cy="521970"/>
          </a:xfrm>
          <a:prstGeom prst="rect">
            <a:avLst/>
          </a:prstGeom>
          <a:noFill/>
        </p:spPr>
        <p:txBody>
          <a:bodyPr wrap="none" rtlCol="0">
            <a:spAutoFit/>
          </a:bodyPr>
          <a:p>
            <a:pPr defTabSz="685800">
              <a:lnSpc>
                <a:spcPct val="80000"/>
              </a:lnSpc>
              <a:defRPr/>
            </a:pPr>
            <a:r>
              <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rPr>
              <a:t>ESP8266</a:t>
            </a:r>
            <a:endParaRPr lang="en-ID" altLang="zh-CN" sz="3500" b="1" spc="450" dirty="0">
              <a:solidFill>
                <a:schemeClr val="tx2"/>
              </a:solidFill>
              <a:latin typeface="Calibri" panose="020F0502020204030204" charset="0"/>
              <a:ea typeface="Calibri" panose="020F0502020204030204" charset="0"/>
              <a:cs typeface="Arvo"/>
              <a:sym typeface="Calibri" panose="020F0502020204030204" charset="0"/>
            </a:endParaRPr>
          </a:p>
        </p:txBody>
      </p:sp>
      <p:graphicFrame>
        <p:nvGraphicFramePr>
          <p:cNvPr id="50" name="Chart 49"/>
          <p:cNvGraphicFramePr/>
          <p:nvPr/>
        </p:nvGraphicFramePr>
        <p:xfrm>
          <a:off x="5055378" y="1111932"/>
          <a:ext cx="2081083" cy="2155483"/>
        </p:xfrm>
        <a:graphic>
          <a:graphicData uri="http://schemas.openxmlformats.org/drawingml/2006/chart">
            <c:chart xmlns:c="http://schemas.openxmlformats.org/drawingml/2006/chart" xmlns:r="http://schemas.openxmlformats.org/officeDocument/2006/relationships" r:id="rId1"/>
          </a:graphicData>
        </a:graphic>
      </p:graphicFrame>
      <p:pic>
        <p:nvPicPr>
          <p:cNvPr id="29" name="图片 28" descr="D:\Computer Science 2015\SKRIPSI\Juwito\Source\ESP-01.jpgESP-01"/>
          <p:cNvPicPr>
            <a:picLocks noChangeAspect="1"/>
          </p:cNvPicPr>
          <p:nvPr>
            <p:custDataLst>
              <p:tags r:id="rId3"/>
            </p:custDataLst>
          </p:nvPr>
        </p:nvPicPr>
        <p:blipFill>
          <a:blip r:embed="rId4"/>
          <a:srcRect/>
          <a:stretch>
            <a:fillRect/>
          </a:stretch>
        </p:blipFill>
        <p:spPr>
          <a:xfrm>
            <a:off x="5561965" y="1655445"/>
            <a:ext cx="1068705" cy="1068705"/>
          </a:xfrm>
          <a:prstGeom prst="ellipse">
            <a:avLst/>
          </a:prstGeom>
        </p:spPr>
      </p:pic>
    </p:spTree>
  </p:cSld>
  <p:clrMapOvr>
    <a:masterClrMapping/>
  </p:clrMapOvr>
</p:sld>
</file>

<file path=ppt/tags/tag1.xml><?xml version="1.0" encoding="utf-8"?>
<p:tagLst xmlns:p="http://schemas.openxmlformats.org/presentationml/2006/main">
  <p:tag name="KSO_WM_TEMPLATE_CATEGORY" val="diagram"/>
  <p:tag name="KSO_WM_TEMPLATE_INDEX" val="20187969"/>
  <p:tag name="KSO_WM_UNIT_TYPE" val="l_h_a"/>
  <p:tag name="KSO_WM_UNIT_INDEX" val="1_1_1"/>
  <p:tag name="KSO_WM_UNIT_ID" val="diagram20187969_6*l_h_a*1_1_1"/>
  <p:tag name="KSO_WM_UNIT_LAYERLEVEL" val="1_1_1"/>
  <p:tag name="KSO_WM_UNIT_VALUE" val="16"/>
  <p:tag name="KSO_WM_UNIT_HIGHLIGHT" val="0"/>
  <p:tag name="KSO_WM_UNIT_COMPATIBLE" val="0"/>
  <p:tag name="KSO_WM_BEAUTIFY_FLAG" val="#wm#"/>
  <p:tag name="KSO_WM_TAG_VERSION" val="1.0"/>
  <p:tag name="KSO_WM_DIAGRAM_GROUP_CODE" val="l1-1"/>
  <p:tag name="KSO_WM_UNIT_PRESET_TEXT" val="Enter title"/>
  <p:tag name="KSO_WM_UNIT_ISCONTENTSTITLE" val="0"/>
</p:tagLst>
</file>

<file path=ppt/tags/tag1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5"/>
  <p:tag name="KSO_WM_UNIT_ID" val="diagram20191992_3*r_v*1_5"/>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ags/tag1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191992_3*r_t*1_2"/>
  <p:tag name="KSO_WM_TEMPLATE_CATEGORY" val="diagram"/>
  <p:tag name="KSO_WM_TEMPLATE_INDEX" val="20191992"/>
  <p:tag name="KSO_WM_UNIT_LAYERLEVEL" val="1_1"/>
  <p:tag name="KSO_WM_TAG_VERSION" val="1.0"/>
  <p:tag name="KSO_WM_BEAUTIFY_FLAG" val="#wm#"/>
  <p:tag name="KSO_WM_UNIT_PRESET_TEXT" val="Enter title"/>
  <p:tag name="KSO_WM_UNIT_DIAGRAM_CONTRAST_TITLE_CNT" val="0"/>
  <p:tag name="KSO_WM_UNIT_DIAGRAM_DIMENSION_TITLE_CNT" val="0"/>
</p:tagLst>
</file>

<file path=ppt/tags/tag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191992_3*r_v*1_2"/>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ags/tag1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4"/>
  <p:tag name="KSO_WM_UNIT_ID" val="diagram20191992_3*r_v*1_4"/>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ags/tag1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6"/>
  <p:tag name="KSO_WM_UNIT_ID" val="diagram20191992_3*r_v*1_6"/>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191992_3*r_i*1_2"/>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191992_3*r_i*1_1"/>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17.xml><?xml version="1.0" encoding="utf-8"?>
<p:tagLst xmlns:p="http://schemas.openxmlformats.org/presentationml/2006/main">
  <p:tag name="KSO_WM_TEMPLATE_CATEGORY" val="diagram"/>
  <p:tag name="KSO_WM_TEMPLATE_INDEX" val="20187969"/>
  <p:tag name="KSO_WM_UNIT_TYPE" val="l_h_i"/>
  <p:tag name="KSO_WM_UNIT_INDEX" val="1_1_1"/>
  <p:tag name="KSO_WM_UNIT_ID" val="diagram20187969_6*l_h_i*1_1_1"/>
  <p:tag name="KSO_WM_UNIT_LAYERLEVEL" val="1_1_1"/>
  <p:tag name="KSO_WM_BEAUTIFY_FLAG" val="#wm#"/>
  <p:tag name="KSO_WM_TAG_VERSION" val="1.0"/>
  <p:tag name="KSO_WM_DIAGRAM_GROUP_CODE" val="l1-1"/>
  <p:tag name="KSO_WM_UNIT_HIGHLIGHT" val="0"/>
  <p:tag name="KSO_WM_UNIT_COMPATIBLE" val="0"/>
</p:tagLst>
</file>

<file path=ppt/tags/tag18.xml><?xml version="1.0" encoding="utf-8"?>
<p:tagLst xmlns:p="http://schemas.openxmlformats.org/presentationml/2006/main">
  <p:tag name="KSO_WM_TEMPLATE_CATEGORY" val="diagram"/>
  <p:tag name="KSO_WM_TEMPLATE_INDEX" val="20187969"/>
  <p:tag name="KSO_WM_UNIT_TYPE" val="l_h_i"/>
  <p:tag name="KSO_WM_UNIT_INDEX" val="1_2_1"/>
  <p:tag name="KSO_WM_UNIT_ID" val="diagram20187969_6*l_h_i*1_2_1"/>
  <p:tag name="KSO_WM_UNIT_LAYERLEVEL" val="1_1_1"/>
  <p:tag name="KSO_WM_BEAUTIFY_FLAG" val="#wm#"/>
  <p:tag name="KSO_WM_TAG_VERSION" val="1.0"/>
  <p:tag name="KSO_WM_DIAGRAM_GROUP_CODE" val="l1-1"/>
  <p:tag name="KSO_WM_UNIT_HIGHLIGHT" val="0"/>
  <p:tag name="KSO_WM_UNIT_COMPATIBLE" val="0"/>
</p:tagLst>
</file>

<file path=ppt/tags/tag19.xml><?xml version="1.0" encoding="utf-8"?>
<p:tagLst xmlns:p="http://schemas.openxmlformats.org/presentationml/2006/main">
  <p:tag name="KSO_WM_TEMPLATE_CATEGORY" val="diagram"/>
  <p:tag name="KSO_WM_TEMPLATE_INDEX" val="20187969"/>
  <p:tag name="KSO_WM_UNIT_TYPE" val="l_h_i"/>
  <p:tag name="KSO_WM_UNIT_INDEX" val="1_3_1"/>
  <p:tag name="KSO_WM_UNIT_ID" val="diagram20187969_6*l_h_i*1_3_1"/>
  <p:tag name="KSO_WM_UNIT_LAYERLEVEL" val="1_1_1"/>
  <p:tag name="KSO_WM_BEAUTIFY_FLAG" val="#wm#"/>
  <p:tag name="KSO_WM_TAG_VERSION" val="1.0"/>
  <p:tag name="KSO_WM_DIAGRAM_GROUP_CODE" val="l1-1"/>
  <p:tag name="KSO_WM_UNIT_HIGHLIGHT" val="0"/>
  <p:tag name="KSO_WM_UNIT_COMPATIBLE"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191992_3*r_i*1_7"/>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20.xml><?xml version="1.0" encoding="utf-8"?>
<p:tagLst xmlns:p="http://schemas.openxmlformats.org/presentationml/2006/main">
  <p:tag name="KSO_WM_TEMPLATE_CATEGORY" val="diagram"/>
  <p:tag name="KSO_WM_TEMPLATE_INDEX" val="20187969"/>
  <p:tag name="KSO_WM_UNIT_TYPE" val="l_h_i"/>
  <p:tag name="KSO_WM_UNIT_INDEX" val="1_4_1"/>
  <p:tag name="KSO_WM_UNIT_ID" val="diagram20187969_6*l_h_i*1_4_1"/>
  <p:tag name="KSO_WM_UNIT_LAYERLEVEL" val="1_1_1"/>
  <p:tag name="KSO_WM_BEAUTIFY_FLAG" val="#wm#"/>
  <p:tag name="KSO_WM_TAG_VERSION" val="1.0"/>
  <p:tag name="KSO_WM_DIAGRAM_GROUP_CODE" val="l1-1"/>
  <p:tag name="KSO_WM_UNIT_HIGHLIGHT" val="0"/>
  <p:tag name="KSO_WM_UNIT_COMPATIBLE" val="0"/>
</p:tagLst>
</file>

<file path=ppt/tags/tag21.xml><?xml version="1.0" encoding="utf-8"?>
<p:tagLst xmlns:p="http://schemas.openxmlformats.org/presentationml/2006/main">
  <p:tag name="KSO_WM_TEMPLATE_CATEGORY" val="diagram"/>
  <p:tag name="KSO_WM_TEMPLATE_INDEX" val="20187969"/>
  <p:tag name="KSO_WM_UNIT_TYPE" val="l_h_i"/>
  <p:tag name="KSO_WM_UNIT_INDEX" val="1_5_1"/>
  <p:tag name="KSO_WM_UNIT_ID" val="diagram20187969_6*l_h_i*1_5_1"/>
  <p:tag name="KSO_WM_UNIT_LAYERLEVEL" val="1_1_1"/>
  <p:tag name="KSO_WM_BEAUTIFY_FLAG" val="#wm#"/>
  <p:tag name="KSO_WM_TAG_VERSION" val="1.0"/>
  <p:tag name="KSO_WM_DIAGRAM_GROUP_CODE" val="l1-1"/>
  <p:tag name="KSO_WM_UNIT_HIGHLIGHT" val="0"/>
  <p:tag name="KSO_WM_UNIT_COMPATIBLE"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191992_3*r_i*1_6"/>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191992_3*r_i*1_5"/>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191992_3*r_i*1_4"/>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191992_3*r_i*1_3"/>
  <p:tag name="KSO_WM_TEMPLATE_CATEGORY" val="diagram"/>
  <p:tag name="KSO_WM_TEMPLATE_INDEX" val="20191992"/>
  <p:tag name="KSO_WM_UNIT_LAYERLEVEL" val="1_1"/>
  <p:tag name="KSO_WM_TAG_VERSION" val="1.0"/>
  <p:tag name="KSO_WM_BEAUTIFY_FLAG" val="#wm#"/>
  <p:tag name="KSO_WM_UNIT_DIAGRAM_CONTRAST_TITLE_CNT" val="0"/>
  <p:tag name="KSO_WM_UNIT_DIAGRAM_DIMENSION_TITLE_CNT" val="0"/>
</p:tagLst>
</file>

<file path=ppt/tags/tag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191992_3*r_t*1_1"/>
  <p:tag name="KSO_WM_TEMPLATE_CATEGORY" val="diagram"/>
  <p:tag name="KSO_WM_TEMPLATE_INDEX" val="20191992"/>
  <p:tag name="KSO_WM_UNIT_LAYERLEVEL" val="1_1"/>
  <p:tag name="KSO_WM_TAG_VERSION" val="1.0"/>
  <p:tag name="KSO_WM_BEAUTIFY_FLAG" val="#wm#"/>
  <p:tag name="KSO_WM_UNIT_PRESET_TEXT" val="Enter title"/>
  <p:tag name="KSO_WM_UNIT_DIAGRAM_CONTRAST_TITLE_CNT" val="0"/>
  <p:tag name="KSO_WM_UNIT_DIAGRAM_DIMENSION_TITLE_CNT" val="0"/>
</p:tagLst>
</file>

<file path=ppt/tags/tag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191992_3*r_v*1_1"/>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ags/tag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3"/>
  <p:tag name="KSO_WM_UNIT_ID" val="diagram20191992_3*r_v*1_3"/>
  <p:tag name="KSO_WM_TEMPLATE_CATEGORY" val="diagram"/>
  <p:tag name="KSO_WM_TEMPLATE_INDEX" val="20191992"/>
  <p:tag name="KSO_WM_UNIT_LAYERLEVEL" val="1_1"/>
  <p:tag name="KSO_WM_TAG_VERSION" val="1.0"/>
  <p:tag name="KSO_WM_BEAUTIFY_FLAG" val="#wm#"/>
  <p:tag name="KSO_WM_UNIT_PRESET_TEXT" val="Click here to add text."/>
  <p:tag name="KSO_WM_UNIT_DIAGRAM_CONTRAST_TITLE_CNT" val="0"/>
  <p:tag name="KSO_WM_UNIT_DIAGRAM_DIMENSION_TITLE_CN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5935</Words>
  <Application>WPS Presentation</Application>
  <PresentationFormat>Widescreen</PresentationFormat>
  <Paragraphs>801</Paragraphs>
  <Slides>16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16</vt:i4>
      </vt:variant>
    </vt:vector>
  </HeadingPairs>
  <TitlesOfParts>
    <vt:vector size="33" baseType="lpstr">
      <vt:lpstr>Arial</vt:lpstr>
      <vt:lpstr>SimSun</vt:lpstr>
      <vt:lpstr>Wingdings</vt:lpstr>
      <vt:lpstr>Calibri</vt:lpstr>
      <vt:lpstr>Arvo</vt:lpstr>
      <vt:lpstr>Cream Cake</vt:lpstr>
      <vt:lpstr>SimHei</vt:lpstr>
      <vt:lpstr>IBM Plex Sans</vt:lpstr>
      <vt:lpstr>Microsoft YaHei</vt:lpstr>
      <vt:lpstr>Lato Regular</vt:lpstr>
      <vt:lpstr>Lato</vt:lpstr>
      <vt:lpstr>Source Sans Pro Light</vt:lpstr>
      <vt:lpstr>Arial Unicode MS</vt:lpstr>
      <vt:lpstr>Calibri Light</vt:lpstr>
      <vt:lpstr>ZELDA</vt:lpstr>
      <vt:lpstr>Times New Roman</vt:lpstr>
      <vt:lpstr>Office Theme</vt:lpstr>
      <vt:lpstr>SISTEM PENGONTROL PH AIR SECARA REAL TIME BERBASIS IOT PADA KOLAM BUDIDAYA IKAN GURAMI</vt:lpstr>
      <vt:lpstr>Skala pH Ikan Gurami</vt:lpstr>
      <vt:lpstr>PowerPoint 演示文稿</vt:lpstr>
      <vt:lpstr>PowerPoint 演示文稿</vt:lpstr>
      <vt:lpstr>PowerPoint 演示文稿</vt:lpstr>
      <vt:lpstr>Internet of Things</vt:lpstr>
      <vt:lpstr>PowerPoint 演示文稿</vt:lpstr>
      <vt:lpstr>PowerPoint 演示文稿</vt:lpstr>
      <vt:lpstr>PowerPoint 演示文稿</vt:lpstr>
      <vt:lpstr>PowerPoint 演示文稿</vt:lpstr>
      <vt:lpstr>PowerPoint 演示文稿</vt:lpstr>
      <vt:lpstr>Internet of Things</vt:lpstr>
      <vt:lpstr>Tujuan</vt:lpstr>
      <vt:lpstr>Waktu dan Tempat</vt:lpstr>
      <vt:lpstr>Metode Penelitian</vt:lpstr>
      <vt:lpstr>SISTEM PENGONTROL PH AIR SECARA REAL TIME BERBASIS IOT PADA KOLAM BUDIDAYA IKAN GURAMI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PENGONTROL PH AIR SECARA REAL TIME BERBASIS IOT PADA KOLAM BUDIDAYA IKAN GURAMI</dc:title>
  <dc:creator/>
  <cp:lastModifiedBy>Juwito Purnomo</cp:lastModifiedBy>
  <cp:revision>11</cp:revision>
  <dcterms:created xsi:type="dcterms:W3CDTF">2020-12-01T16:37:00Z</dcterms:created>
  <dcterms:modified xsi:type="dcterms:W3CDTF">2020-12-17T08:28:46Z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